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sldIdLst>
    <p:sldId id="293" r:id="rId3"/>
    <p:sldId id="291" r:id="rId4"/>
    <p:sldId id="295" r:id="rId5"/>
    <p:sldId id="299" r:id="rId6"/>
    <p:sldId id="259" r:id="rId7"/>
    <p:sldId id="261" r:id="rId8"/>
    <p:sldId id="262" r:id="rId9"/>
    <p:sldId id="329" r:id="rId10"/>
    <p:sldId id="330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78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9" r:id="rId58"/>
  </p:sldIdLst>
  <p:sldSz cx="16256000" cy="9144000"/>
  <p:notesSz cx="6858000" cy="9144000"/>
  <p:embeddedFontLst>
    <p:embeddedFont>
      <p:font typeface="方正正中黑简体" panose="02000000000000000000" pitchFamily="2" charset="-122"/>
      <p:regular r:id="rId63"/>
    </p:embeddedFont>
    <p:embeddedFont>
      <p:font typeface="微软雅黑" panose="020B0503020204020204" pitchFamily="34" charset="-122"/>
      <p:regular r:id="rId64"/>
    </p:embeddedFont>
    <p:embeddedFont>
      <p:font typeface="Microsoft Sans Serif" panose="020B0604020202020204" charset="0"/>
      <p:regular r:id="rId65"/>
    </p:embeddedFont>
    <p:embeddedFont>
      <p:font typeface="Calibri" panose="020F0502020204030204" charset="0"/>
      <p:regular r:id="rId66"/>
      <p:bold r:id="rId67"/>
      <p:italic r:id="rId68"/>
      <p:boldItalic r:id="rId69"/>
    </p:embeddedFont>
    <p:embeddedFont>
      <p:font typeface="Calibri Light" panose="020F0302020204030204" charset="0"/>
      <p:regular r:id="rId70"/>
      <p:italic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D07"/>
    <a:srgbClr val="FE8C15"/>
    <a:srgbClr val="FE7F12"/>
    <a:srgbClr val="FE7C06"/>
    <a:srgbClr val="F5F5F5"/>
    <a:srgbClr val="D9D9D9"/>
    <a:srgbClr val="F6F4B6"/>
    <a:srgbClr val="E6E6E6"/>
    <a:srgbClr val="DEDED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9" autoAdjust="0"/>
    <p:restoredTop sz="94424" autoAdjust="0"/>
  </p:normalViewPr>
  <p:slideViewPr>
    <p:cSldViewPr snapToGrid="0">
      <p:cViewPr varScale="1">
        <p:scale>
          <a:sx n="53" d="100"/>
          <a:sy n="53" d="100"/>
        </p:scale>
        <p:origin x="744" y="78"/>
      </p:cViewPr>
      <p:guideLst>
        <p:guide orient="horz" pos="2928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font" Target="fonts/font9.fntdata"/><Relationship Id="rId70" Type="http://schemas.openxmlformats.org/officeDocument/2006/relationships/font" Target="fonts/font8.fntdata"/><Relationship Id="rId7" Type="http://schemas.openxmlformats.org/officeDocument/2006/relationships/slide" Target="slides/slide5.xml"/><Relationship Id="rId69" Type="http://schemas.openxmlformats.org/officeDocument/2006/relationships/font" Target="fonts/font7.fntdata"/><Relationship Id="rId68" Type="http://schemas.openxmlformats.org/officeDocument/2006/relationships/font" Target="fonts/font6.fntdata"/><Relationship Id="rId67" Type="http://schemas.openxmlformats.org/officeDocument/2006/relationships/font" Target="fonts/font5.fntdata"/><Relationship Id="rId66" Type="http://schemas.openxmlformats.org/officeDocument/2006/relationships/font" Target="fonts/font4.fntdata"/><Relationship Id="rId65" Type="http://schemas.openxmlformats.org/officeDocument/2006/relationships/font" Target="fonts/font3.fntdata"/><Relationship Id="rId64" Type="http://schemas.openxmlformats.org/officeDocument/2006/relationships/font" Target="fonts/font2.fntdata"/><Relationship Id="rId63" Type="http://schemas.openxmlformats.org/officeDocument/2006/relationships/font" Target="fonts/font1.fntdata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notesMaster" Target="notesMasters/notesMaster1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E407F-4531-4B52-9B87-88E56A6D29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341CA-1FEB-4781-9999-3530987231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5"/>
            </a:lvl1pPr>
            <a:lvl2pPr marL="609600" indent="0">
              <a:buNone/>
              <a:defRPr sz="1865"/>
            </a:lvl2pPr>
            <a:lvl3pPr marL="1219200" indent="0">
              <a:buNone/>
              <a:defRPr sz="1600"/>
            </a:lvl3pPr>
            <a:lvl4pPr marL="1828800" indent="0">
              <a:buNone/>
              <a:defRPr sz="1335"/>
            </a:lvl4pPr>
            <a:lvl5pPr marL="2438400" indent="0">
              <a:buNone/>
              <a:defRPr sz="1335"/>
            </a:lvl5pPr>
            <a:lvl6pPr marL="3048000" indent="0">
              <a:buNone/>
              <a:defRPr sz="1335"/>
            </a:lvl6pPr>
            <a:lvl7pPr marL="3657600" indent="0">
              <a:buNone/>
              <a:defRPr sz="1335"/>
            </a:lvl7pPr>
            <a:lvl8pPr marL="4267200" indent="0">
              <a:buNone/>
              <a:defRPr sz="1335"/>
            </a:lvl8pPr>
            <a:lvl9pPr marL="4876800" indent="0">
              <a:buNone/>
              <a:defRPr sz="13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5"/>
            </a:lvl1pPr>
            <a:lvl2pPr marL="609600" indent="0">
              <a:buNone/>
              <a:defRPr sz="1865"/>
            </a:lvl2pPr>
            <a:lvl3pPr marL="1219200" indent="0">
              <a:buNone/>
              <a:defRPr sz="1600"/>
            </a:lvl3pPr>
            <a:lvl4pPr marL="1828800" indent="0">
              <a:buNone/>
              <a:defRPr sz="1335"/>
            </a:lvl4pPr>
            <a:lvl5pPr marL="2438400" indent="0">
              <a:buNone/>
              <a:defRPr sz="1335"/>
            </a:lvl5pPr>
            <a:lvl6pPr marL="3048000" indent="0">
              <a:buNone/>
              <a:defRPr sz="1335"/>
            </a:lvl6pPr>
            <a:lvl7pPr marL="3657600" indent="0">
              <a:buNone/>
              <a:defRPr sz="1335"/>
            </a:lvl7pPr>
            <a:lvl8pPr marL="4267200" indent="0">
              <a:buNone/>
              <a:defRPr sz="1335"/>
            </a:lvl8pPr>
            <a:lvl9pPr marL="4876800" indent="0">
              <a:buNone/>
              <a:defRPr sz="13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E30DB-DD11-446C-92C9-54262D4D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E0432-F9AE-4C2C-9A48-574CF098A9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FEA91B"/>
            </a:gs>
            <a:gs pos="56000">
              <a:srgbClr val="FE9017"/>
            </a:gs>
            <a:gs pos="100000">
              <a:srgbClr val="FE7B1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18717" y="936859"/>
            <a:ext cx="642950" cy="642950"/>
            <a:chOff x="1118717" y="936859"/>
            <a:chExt cx="642950" cy="642950"/>
          </a:xfrm>
        </p:grpSpPr>
        <p:sp>
          <p:nvSpPr>
            <p:cNvPr id="6" name="椭圆 5"/>
            <p:cNvSpPr/>
            <p:nvPr/>
          </p:nvSpPr>
          <p:spPr>
            <a:xfrm>
              <a:off x="1118717" y="936859"/>
              <a:ext cx="642950" cy="642950"/>
            </a:xfrm>
            <a:prstGeom prst="ellipse">
              <a:avLst/>
            </a:prstGeom>
            <a:noFill/>
            <a:ln w="508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 rot="1013731">
              <a:off x="1409529" y="1091132"/>
              <a:ext cx="325719" cy="268006"/>
              <a:chOff x="7767592" y="936859"/>
              <a:chExt cx="484645" cy="398775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7767592" y="936859"/>
                <a:ext cx="97678" cy="394260"/>
              </a:xfrm>
              <a:prstGeom prst="roundRect">
                <a:avLst>
                  <a:gd name="adj" fmla="val 50000"/>
                </a:avLst>
              </a:prstGeom>
              <a:solidFill>
                <a:srgbClr val="FB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5400000">
                <a:off x="7962354" y="1045751"/>
                <a:ext cx="97678" cy="482088"/>
              </a:xfrm>
              <a:prstGeom prst="roundRect">
                <a:avLst>
                  <a:gd name="adj" fmla="val 50000"/>
                </a:avLst>
              </a:prstGeom>
              <a:solidFill>
                <a:srgbClr val="FB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4673778" y="1099280"/>
            <a:ext cx="571838" cy="1083482"/>
            <a:chOff x="14494334" y="759282"/>
            <a:chExt cx="930726" cy="1763477"/>
          </a:xfrm>
        </p:grpSpPr>
        <p:sp>
          <p:nvSpPr>
            <p:cNvPr id="12" name="圆角矩形 11"/>
            <p:cNvSpPr/>
            <p:nvPr/>
          </p:nvSpPr>
          <p:spPr>
            <a:xfrm>
              <a:off x="14701160" y="1435309"/>
              <a:ext cx="723900" cy="1087450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5009578" y="1614194"/>
              <a:ext cx="96395" cy="236448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曲线连接符 15"/>
            <p:cNvCxnSpPr>
              <a:stCxn id="12" idx="0"/>
            </p:cNvCxnSpPr>
            <p:nvPr/>
          </p:nvCxnSpPr>
          <p:spPr>
            <a:xfrm rot="16200000" flipV="1">
              <a:off x="14440709" y="812907"/>
              <a:ext cx="676027" cy="568777"/>
            </a:xfrm>
            <a:prstGeom prst="curvedConnector3">
              <a:avLst/>
            </a:prstGeom>
            <a:ln w="762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1429089">
            <a:off x="14740937" y="5901289"/>
            <a:ext cx="1009356" cy="1318342"/>
            <a:chOff x="14128955" y="7020232"/>
            <a:chExt cx="1445342" cy="1887794"/>
          </a:xfrm>
        </p:grpSpPr>
        <p:sp>
          <p:nvSpPr>
            <p:cNvPr id="19" name="圆角矩形 18"/>
            <p:cNvSpPr/>
            <p:nvPr/>
          </p:nvSpPr>
          <p:spPr>
            <a:xfrm>
              <a:off x="14128955" y="7020232"/>
              <a:ext cx="1445342" cy="1887794"/>
            </a:xfrm>
            <a:prstGeom prst="roundRect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4291431" y="7172632"/>
              <a:ext cx="1120391" cy="1463368"/>
            </a:xfrm>
            <a:prstGeom prst="roundRect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4765226" y="8689447"/>
              <a:ext cx="172800" cy="172800"/>
            </a:xfrm>
            <a:prstGeom prst="ellipse">
              <a:avLst/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rot="2073075">
            <a:off x="13018" y="7341037"/>
            <a:ext cx="814324" cy="570838"/>
            <a:chOff x="14469118" y="2647249"/>
            <a:chExt cx="1406476" cy="985934"/>
          </a:xfrm>
        </p:grpSpPr>
        <p:sp>
          <p:nvSpPr>
            <p:cNvPr id="24" name="矩形 23"/>
            <p:cNvSpPr/>
            <p:nvPr/>
          </p:nvSpPr>
          <p:spPr>
            <a:xfrm rot="912229">
              <a:off x="14469118" y="2647249"/>
              <a:ext cx="1406476" cy="970496"/>
            </a:xfrm>
            <a:prstGeom prst="rect">
              <a:avLst/>
            </a:prstGeom>
            <a:solidFill>
              <a:srgbClr val="FE8413"/>
            </a:solidFill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4469118" y="2662687"/>
              <a:ext cx="1406476" cy="970496"/>
            </a:xfrm>
            <a:prstGeom prst="rect">
              <a:avLst/>
            </a:prstGeom>
            <a:solidFill>
              <a:srgbClr val="FE8413"/>
            </a:solidFill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4601371" y="2786743"/>
              <a:ext cx="1190172" cy="696686"/>
            </a:xfrm>
            <a:custGeom>
              <a:avLst/>
              <a:gdLst>
                <a:gd name="connsiteX0" fmla="*/ 0 w 1190172"/>
                <a:gd name="connsiteY0" fmla="*/ 696686 h 696686"/>
                <a:gd name="connsiteX1" fmla="*/ 1190172 w 1190172"/>
                <a:gd name="connsiteY1" fmla="*/ 696686 h 696686"/>
                <a:gd name="connsiteX2" fmla="*/ 1074058 w 1190172"/>
                <a:gd name="connsiteY2" fmla="*/ 290286 h 696686"/>
                <a:gd name="connsiteX3" fmla="*/ 783772 w 1190172"/>
                <a:gd name="connsiteY3" fmla="*/ 493486 h 696686"/>
                <a:gd name="connsiteX4" fmla="*/ 653143 w 1190172"/>
                <a:gd name="connsiteY4" fmla="*/ 0 h 696686"/>
                <a:gd name="connsiteX5" fmla="*/ 406400 w 1190172"/>
                <a:gd name="connsiteY5" fmla="*/ 377371 h 696686"/>
                <a:gd name="connsiteX6" fmla="*/ 203200 w 1190172"/>
                <a:gd name="connsiteY6" fmla="*/ 203200 h 696686"/>
                <a:gd name="connsiteX7" fmla="*/ 0 w 1190172"/>
                <a:gd name="connsiteY7" fmla="*/ 696686 h 69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0172" h="696686">
                  <a:moveTo>
                    <a:pt x="0" y="696686"/>
                  </a:moveTo>
                  <a:lnTo>
                    <a:pt x="1190172" y="696686"/>
                  </a:lnTo>
                  <a:lnTo>
                    <a:pt x="1074058" y="290286"/>
                  </a:lnTo>
                  <a:lnTo>
                    <a:pt x="783772" y="493486"/>
                  </a:lnTo>
                  <a:lnTo>
                    <a:pt x="653143" y="0"/>
                  </a:lnTo>
                  <a:lnTo>
                    <a:pt x="406400" y="377371"/>
                  </a:lnTo>
                  <a:lnTo>
                    <a:pt x="203200" y="203200"/>
                  </a:lnTo>
                  <a:lnTo>
                    <a:pt x="0" y="696686"/>
                  </a:lnTo>
                  <a:close/>
                </a:path>
              </a:pathLst>
            </a:cu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1429089">
              <a:off x="14714769" y="2783576"/>
              <a:ext cx="120675" cy="120675"/>
            </a:xfrm>
            <a:prstGeom prst="ellipse">
              <a:avLst/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1696087" y="7925916"/>
            <a:ext cx="1159842" cy="939377"/>
            <a:chOff x="133350" y="3028125"/>
            <a:chExt cx="2191986" cy="1775329"/>
          </a:xfrm>
        </p:grpSpPr>
        <p:sp>
          <p:nvSpPr>
            <p:cNvPr id="29" name="椭圆 28"/>
            <p:cNvSpPr/>
            <p:nvPr/>
          </p:nvSpPr>
          <p:spPr>
            <a:xfrm>
              <a:off x="133350" y="4419600"/>
              <a:ext cx="2191986" cy="383854"/>
            </a:xfrm>
            <a:prstGeom prst="ellipse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曲线连接符 29"/>
            <p:cNvCxnSpPr/>
            <p:nvPr/>
          </p:nvCxnSpPr>
          <p:spPr>
            <a:xfrm rot="16200000" flipV="1">
              <a:off x="492570" y="3243243"/>
              <a:ext cx="629474" cy="199237"/>
            </a:xfrm>
            <a:prstGeom prst="curvedConnector3">
              <a:avLst/>
            </a:prstGeom>
            <a:ln w="762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线连接符 32"/>
            <p:cNvCxnSpPr/>
            <p:nvPr/>
          </p:nvCxnSpPr>
          <p:spPr>
            <a:xfrm rot="16200000" flipV="1">
              <a:off x="823212" y="3243243"/>
              <a:ext cx="629474" cy="199237"/>
            </a:xfrm>
            <a:prstGeom prst="curvedConnector3">
              <a:avLst/>
            </a:prstGeom>
            <a:ln w="762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/>
            <p:nvPr/>
          </p:nvCxnSpPr>
          <p:spPr>
            <a:xfrm rot="16200000" flipV="1">
              <a:off x="1163376" y="3243244"/>
              <a:ext cx="629474" cy="199237"/>
            </a:xfrm>
            <a:prstGeom prst="curvedConnector3">
              <a:avLst/>
            </a:prstGeom>
            <a:ln w="762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弦形 34"/>
            <p:cNvSpPr/>
            <p:nvPr/>
          </p:nvSpPr>
          <p:spPr>
            <a:xfrm rot="11700000">
              <a:off x="1458618" y="3846337"/>
              <a:ext cx="636982" cy="517908"/>
            </a:xfrm>
            <a:prstGeom prst="chord">
              <a:avLst>
                <a:gd name="adj1" fmla="val 3148307"/>
                <a:gd name="adj2" fmla="val 16200000"/>
              </a:avLst>
            </a:prstGeom>
            <a:solidFill>
              <a:srgbClr val="FE8413"/>
            </a:solidFill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弦形 27"/>
            <p:cNvSpPr/>
            <p:nvPr/>
          </p:nvSpPr>
          <p:spPr>
            <a:xfrm rot="17364254">
              <a:off x="533209" y="3307871"/>
              <a:ext cx="1392268" cy="1392268"/>
            </a:xfrm>
            <a:prstGeom prst="chord">
              <a:avLst>
                <a:gd name="adj1" fmla="val 3148307"/>
                <a:gd name="adj2" fmla="val 16200000"/>
              </a:avLst>
            </a:prstGeom>
            <a:solidFill>
              <a:srgbClr val="FE8F17"/>
            </a:solidFill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19347745">
            <a:off x="1332662" y="4594000"/>
            <a:ext cx="1179266" cy="892794"/>
            <a:chOff x="11546227" y="1322197"/>
            <a:chExt cx="2153283" cy="1630199"/>
          </a:xfrm>
        </p:grpSpPr>
        <p:sp>
          <p:nvSpPr>
            <p:cNvPr id="37" name="圆角矩形 36"/>
            <p:cNvSpPr/>
            <p:nvPr/>
          </p:nvSpPr>
          <p:spPr>
            <a:xfrm>
              <a:off x="11546227" y="1322197"/>
              <a:ext cx="2153283" cy="1421003"/>
            </a:xfrm>
            <a:prstGeom prst="roundRect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2593256" y="2738076"/>
              <a:ext cx="59225" cy="145274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圆角矩形 38"/>
            <p:cNvSpPr/>
            <p:nvPr/>
          </p:nvSpPr>
          <p:spPr>
            <a:xfrm rot="5400000">
              <a:off x="12577217" y="2306810"/>
              <a:ext cx="91303" cy="1199870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5400000">
              <a:off x="12600008" y="1489680"/>
              <a:ext cx="45720" cy="2119032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1429089">
              <a:off x="12562531" y="2583867"/>
              <a:ext cx="120675" cy="120675"/>
            </a:xfrm>
            <a:prstGeom prst="ellipse">
              <a:avLst/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rot="17585440">
            <a:off x="11829312" y="816911"/>
            <a:ext cx="446767" cy="812433"/>
            <a:chOff x="11221460" y="1258390"/>
            <a:chExt cx="603250" cy="1096993"/>
          </a:xfrm>
        </p:grpSpPr>
        <p:sp>
          <p:nvSpPr>
            <p:cNvPr id="43" name="任意多边形 42"/>
            <p:cNvSpPr/>
            <p:nvPr/>
          </p:nvSpPr>
          <p:spPr>
            <a:xfrm rot="5400000">
              <a:off x="11324231" y="1854904"/>
              <a:ext cx="397708" cy="603250"/>
            </a:xfrm>
            <a:custGeom>
              <a:avLst/>
              <a:gdLst>
                <a:gd name="connsiteX0" fmla="*/ 0 w 872888"/>
                <a:gd name="connsiteY0" fmla="*/ 1172814 h 1324014"/>
                <a:gd name="connsiteX1" fmla="*/ 11071 w 872888"/>
                <a:gd name="connsiteY1" fmla="*/ 1115918 h 1324014"/>
                <a:gd name="connsiteX2" fmla="*/ 27823 w 872888"/>
                <a:gd name="connsiteY2" fmla="*/ 1090690 h 1324014"/>
                <a:gd name="connsiteX3" fmla="*/ 21278 w 872888"/>
                <a:gd name="connsiteY3" fmla="*/ 1090690 h 1324014"/>
                <a:gd name="connsiteX4" fmla="*/ 41025 w 872888"/>
                <a:gd name="connsiteY4" fmla="*/ 1070810 h 1324014"/>
                <a:gd name="connsiteX5" fmla="*/ 44285 w 872888"/>
                <a:gd name="connsiteY5" fmla="*/ 1065900 h 1324014"/>
                <a:gd name="connsiteX6" fmla="*/ 285073 w 872888"/>
                <a:gd name="connsiteY6" fmla="*/ 825112 h 1324014"/>
                <a:gd name="connsiteX7" fmla="*/ 447083 w 872888"/>
                <a:gd name="connsiteY7" fmla="*/ 662007 h 1324014"/>
                <a:gd name="connsiteX8" fmla="*/ 285075 w 872888"/>
                <a:gd name="connsiteY8" fmla="*/ 498904 h 1324014"/>
                <a:gd name="connsiteX9" fmla="*/ 44285 w 872888"/>
                <a:gd name="connsiteY9" fmla="*/ 258115 h 1324014"/>
                <a:gd name="connsiteX10" fmla="*/ 41024 w 872888"/>
                <a:gd name="connsiteY10" fmla="*/ 253204 h 1324014"/>
                <a:gd name="connsiteX11" fmla="*/ 21278 w 872888"/>
                <a:gd name="connsiteY11" fmla="*/ 233324 h 1324014"/>
                <a:gd name="connsiteX12" fmla="*/ 27823 w 872888"/>
                <a:gd name="connsiteY12" fmla="*/ 233324 h 1324014"/>
                <a:gd name="connsiteX13" fmla="*/ 11071 w 872888"/>
                <a:gd name="connsiteY13" fmla="*/ 208096 h 1324014"/>
                <a:gd name="connsiteX14" fmla="*/ 0 w 872888"/>
                <a:gd name="connsiteY14" fmla="*/ 151200 h 1324014"/>
                <a:gd name="connsiteX15" fmla="*/ 44285 w 872888"/>
                <a:gd name="connsiteY15" fmla="*/ 44285 h 1324014"/>
                <a:gd name="connsiteX16" fmla="*/ 258114 w 872888"/>
                <a:gd name="connsiteY16" fmla="*/ 44285 h 1324014"/>
                <a:gd name="connsiteX17" fmla="*/ 723463 w 872888"/>
                <a:gd name="connsiteY17" fmla="*/ 509634 h 1324014"/>
                <a:gd name="connsiteX18" fmla="*/ 727346 w 872888"/>
                <a:gd name="connsiteY18" fmla="*/ 515481 h 1324014"/>
                <a:gd name="connsiteX19" fmla="*/ 872888 w 872888"/>
                <a:gd name="connsiteY19" fmla="*/ 662007 h 1324014"/>
                <a:gd name="connsiteX20" fmla="*/ 727346 w 872888"/>
                <a:gd name="connsiteY20" fmla="*/ 808533 h 1324014"/>
                <a:gd name="connsiteX21" fmla="*/ 723463 w 872888"/>
                <a:gd name="connsiteY21" fmla="*/ 814381 h 1324014"/>
                <a:gd name="connsiteX22" fmla="*/ 258114 w 872888"/>
                <a:gd name="connsiteY22" fmla="*/ 1279729 h 1324014"/>
                <a:gd name="connsiteX23" fmla="*/ 44285 w 872888"/>
                <a:gd name="connsiteY23" fmla="*/ 1279729 h 1324014"/>
                <a:gd name="connsiteX24" fmla="*/ 0 w 872888"/>
                <a:gd name="connsiteY24" fmla="*/ 1172814 h 13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2888" h="1324014">
                  <a:moveTo>
                    <a:pt x="0" y="1172814"/>
                  </a:moveTo>
                  <a:cubicBezTo>
                    <a:pt x="0" y="1153467"/>
                    <a:pt x="3690" y="1134119"/>
                    <a:pt x="11071" y="1115918"/>
                  </a:cubicBezTo>
                  <a:lnTo>
                    <a:pt x="27823" y="1090690"/>
                  </a:lnTo>
                  <a:lnTo>
                    <a:pt x="21278" y="1090690"/>
                  </a:lnTo>
                  <a:lnTo>
                    <a:pt x="41025" y="1070810"/>
                  </a:lnTo>
                  <a:lnTo>
                    <a:pt x="44285" y="1065900"/>
                  </a:lnTo>
                  <a:lnTo>
                    <a:pt x="285073" y="825112"/>
                  </a:lnTo>
                  <a:lnTo>
                    <a:pt x="447083" y="662007"/>
                  </a:lnTo>
                  <a:lnTo>
                    <a:pt x="285075" y="498904"/>
                  </a:lnTo>
                  <a:lnTo>
                    <a:pt x="44285" y="258115"/>
                  </a:lnTo>
                  <a:lnTo>
                    <a:pt x="41024" y="253204"/>
                  </a:lnTo>
                  <a:lnTo>
                    <a:pt x="21278" y="233324"/>
                  </a:lnTo>
                  <a:lnTo>
                    <a:pt x="27823" y="233324"/>
                  </a:lnTo>
                  <a:lnTo>
                    <a:pt x="11071" y="208096"/>
                  </a:lnTo>
                  <a:cubicBezTo>
                    <a:pt x="3690" y="189895"/>
                    <a:pt x="0" y="170547"/>
                    <a:pt x="0" y="151200"/>
                  </a:cubicBezTo>
                  <a:cubicBezTo>
                    <a:pt x="0" y="112504"/>
                    <a:pt x="14762" y="73809"/>
                    <a:pt x="44285" y="44285"/>
                  </a:cubicBezTo>
                  <a:cubicBezTo>
                    <a:pt x="103332" y="-14762"/>
                    <a:pt x="199068" y="-14762"/>
                    <a:pt x="258114" y="44285"/>
                  </a:cubicBezTo>
                  <a:lnTo>
                    <a:pt x="723463" y="509634"/>
                  </a:lnTo>
                  <a:lnTo>
                    <a:pt x="727346" y="515481"/>
                  </a:lnTo>
                  <a:lnTo>
                    <a:pt x="872888" y="662007"/>
                  </a:lnTo>
                  <a:lnTo>
                    <a:pt x="727346" y="808533"/>
                  </a:lnTo>
                  <a:lnTo>
                    <a:pt x="723463" y="814381"/>
                  </a:lnTo>
                  <a:lnTo>
                    <a:pt x="258114" y="1279729"/>
                  </a:lnTo>
                  <a:cubicBezTo>
                    <a:pt x="199068" y="1338776"/>
                    <a:pt x="103332" y="1338776"/>
                    <a:pt x="44285" y="1279729"/>
                  </a:cubicBezTo>
                  <a:cubicBezTo>
                    <a:pt x="14762" y="1250205"/>
                    <a:pt x="0" y="1211510"/>
                    <a:pt x="0" y="1172814"/>
                  </a:cubicBezTo>
                  <a:close/>
                </a:path>
              </a:pathLst>
            </a:cu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16200000" flipV="1">
              <a:off x="11324231" y="1155619"/>
              <a:ext cx="397708" cy="603250"/>
            </a:xfrm>
            <a:custGeom>
              <a:avLst/>
              <a:gdLst>
                <a:gd name="connsiteX0" fmla="*/ 0 w 872888"/>
                <a:gd name="connsiteY0" fmla="*/ 1172814 h 1324014"/>
                <a:gd name="connsiteX1" fmla="*/ 11071 w 872888"/>
                <a:gd name="connsiteY1" fmla="*/ 1115918 h 1324014"/>
                <a:gd name="connsiteX2" fmla="*/ 27823 w 872888"/>
                <a:gd name="connsiteY2" fmla="*/ 1090690 h 1324014"/>
                <a:gd name="connsiteX3" fmla="*/ 21278 w 872888"/>
                <a:gd name="connsiteY3" fmla="*/ 1090690 h 1324014"/>
                <a:gd name="connsiteX4" fmla="*/ 41025 w 872888"/>
                <a:gd name="connsiteY4" fmla="*/ 1070810 h 1324014"/>
                <a:gd name="connsiteX5" fmla="*/ 44285 w 872888"/>
                <a:gd name="connsiteY5" fmla="*/ 1065900 h 1324014"/>
                <a:gd name="connsiteX6" fmla="*/ 285073 w 872888"/>
                <a:gd name="connsiteY6" fmla="*/ 825112 h 1324014"/>
                <a:gd name="connsiteX7" fmla="*/ 447083 w 872888"/>
                <a:gd name="connsiteY7" fmla="*/ 662007 h 1324014"/>
                <a:gd name="connsiteX8" fmla="*/ 285075 w 872888"/>
                <a:gd name="connsiteY8" fmla="*/ 498904 h 1324014"/>
                <a:gd name="connsiteX9" fmla="*/ 44285 w 872888"/>
                <a:gd name="connsiteY9" fmla="*/ 258115 h 1324014"/>
                <a:gd name="connsiteX10" fmla="*/ 41024 w 872888"/>
                <a:gd name="connsiteY10" fmla="*/ 253204 h 1324014"/>
                <a:gd name="connsiteX11" fmla="*/ 21278 w 872888"/>
                <a:gd name="connsiteY11" fmla="*/ 233324 h 1324014"/>
                <a:gd name="connsiteX12" fmla="*/ 27823 w 872888"/>
                <a:gd name="connsiteY12" fmla="*/ 233324 h 1324014"/>
                <a:gd name="connsiteX13" fmla="*/ 11071 w 872888"/>
                <a:gd name="connsiteY13" fmla="*/ 208096 h 1324014"/>
                <a:gd name="connsiteX14" fmla="*/ 0 w 872888"/>
                <a:gd name="connsiteY14" fmla="*/ 151200 h 1324014"/>
                <a:gd name="connsiteX15" fmla="*/ 44285 w 872888"/>
                <a:gd name="connsiteY15" fmla="*/ 44285 h 1324014"/>
                <a:gd name="connsiteX16" fmla="*/ 258114 w 872888"/>
                <a:gd name="connsiteY16" fmla="*/ 44285 h 1324014"/>
                <a:gd name="connsiteX17" fmla="*/ 723463 w 872888"/>
                <a:gd name="connsiteY17" fmla="*/ 509634 h 1324014"/>
                <a:gd name="connsiteX18" fmla="*/ 727346 w 872888"/>
                <a:gd name="connsiteY18" fmla="*/ 515481 h 1324014"/>
                <a:gd name="connsiteX19" fmla="*/ 872888 w 872888"/>
                <a:gd name="connsiteY19" fmla="*/ 662007 h 1324014"/>
                <a:gd name="connsiteX20" fmla="*/ 727346 w 872888"/>
                <a:gd name="connsiteY20" fmla="*/ 808533 h 1324014"/>
                <a:gd name="connsiteX21" fmla="*/ 723463 w 872888"/>
                <a:gd name="connsiteY21" fmla="*/ 814381 h 1324014"/>
                <a:gd name="connsiteX22" fmla="*/ 258114 w 872888"/>
                <a:gd name="connsiteY22" fmla="*/ 1279729 h 1324014"/>
                <a:gd name="connsiteX23" fmla="*/ 44285 w 872888"/>
                <a:gd name="connsiteY23" fmla="*/ 1279729 h 1324014"/>
                <a:gd name="connsiteX24" fmla="*/ 0 w 872888"/>
                <a:gd name="connsiteY24" fmla="*/ 1172814 h 13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2888" h="1324014">
                  <a:moveTo>
                    <a:pt x="0" y="1172814"/>
                  </a:moveTo>
                  <a:cubicBezTo>
                    <a:pt x="0" y="1153467"/>
                    <a:pt x="3690" y="1134119"/>
                    <a:pt x="11071" y="1115918"/>
                  </a:cubicBezTo>
                  <a:lnTo>
                    <a:pt x="27823" y="1090690"/>
                  </a:lnTo>
                  <a:lnTo>
                    <a:pt x="21278" y="1090690"/>
                  </a:lnTo>
                  <a:lnTo>
                    <a:pt x="41025" y="1070810"/>
                  </a:lnTo>
                  <a:lnTo>
                    <a:pt x="44285" y="1065900"/>
                  </a:lnTo>
                  <a:lnTo>
                    <a:pt x="285073" y="825112"/>
                  </a:lnTo>
                  <a:lnTo>
                    <a:pt x="447083" y="662007"/>
                  </a:lnTo>
                  <a:lnTo>
                    <a:pt x="285075" y="498904"/>
                  </a:lnTo>
                  <a:lnTo>
                    <a:pt x="44285" y="258115"/>
                  </a:lnTo>
                  <a:lnTo>
                    <a:pt x="41024" y="253204"/>
                  </a:lnTo>
                  <a:lnTo>
                    <a:pt x="21278" y="233324"/>
                  </a:lnTo>
                  <a:lnTo>
                    <a:pt x="27823" y="233324"/>
                  </a:lnTo>
                  <a:lnTo>
                    <a:pt x="11071" y="208096"/>
                  </a:lnTo>
                  <a:cubicBezTo>
                    <a:pt x="3690" y="189895"/>
                    <a:pt x="0" y="170547"/>
                    <a:pt x="0" y="151200"/>
                  </a:cubicBezTo>
                  <a:cubicBezTo>
                    <a:pt x="0" y="112504"/>
                    <a:pt x="14762" y="73809"/>
                    <a:pt x="44285" y="44285"/>
                  </a:cubicBezTo>
                  <a:cubicBezTo>
                    <a:pt x="103332" y="-14762"/>
                    <a:pt x="199068" y="-14762"/>
                    <a:pt x="258114" y="44285"/>
                  </a:cubicBezTo>
                  <a:lnTo>
                    <a:pt x="723463" y="509634"/>
                  </a:lnTo>
                  <a:lnTo>
                    <a:pt x="727346" y="515481"/>
                  </a:lnTo>
                  <a:lnTo>
                    <a:pt x="872888" y="662007"/>
                  </a:lnTo>
                  <a:lnTo>
                    <a:pt x="727346" y="808533"/>
                  </a:lnTo>
                  <a:lnTo>
                    <a:pt x="723463" y="814381"/>
                  </a:lnTo>
                  <a:lnTo>
                    <a:pt x="258114" y="1279729"/>
                  </a:lnTo>
                  <a:cubicBezTo>
                    <a:pt x="199068" y="1338776"/>
                    <a:pt x="103332" y="1338776"/>
                    <a:pt x="44285" y="1279729"/>
                  </a:cubicBezTo>
                  <a:cubicBezTo>
                    <a:pt x="14762" y="1250205"/>
                    <a:pt x="0" y="1211510"/>
                    <a:pt x="0" y="1172814"/>
                  </a:cubicBezTo>
                  <a:close/>
                </a:path>
              </a:pathLst>
            </a:cu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 rot="5400000">
              <a:off x="11480077" y="1578109"/>
              <a:ext cx="86016" cy="483201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 rot="2700000">
            <a:off x="6209426" y="8233061"/>
            <a:ext cx="501803" cy="755627"/>
            <a:chOff x="7067660" y="6851555"/>
            <a:chExt cx="678661" cy="1021944"/>
          </a:xfrm>
        </p:grpSpPr>
        <p:sp>
          <p:nvSpPr>
            <p:cNvPr id="48" name="圆角矩形 47"/>
            <p:cNvSpPr/>
            <p:nvPr/>
          </p:nvSpPr>
          <p:spPr>
            <a:xfrm rot="98988">
              <a:off x="7067660" y="6851555"/>
              <a:ext cx="678661" cy="1021944"/>
            </a:xfrm>
            <a:prstGeom prst="roundRect">
              <a:avLst>
                <a:gd name="adj" fmla="val 7543"/>
              </a:avLst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/>
            <p:cNvCxnSpPr/>
            <p:nvPr/>
          </p:nvCxnSpPr>
          <p:spPr>
            <a:xfrm rot="20269899">
              <a:off x="7113620" y="7518136"/>
              <a:ext cx="586740" cy="259080"/>
            </a:xfrm>
            <a:prstGeom prst="line">
              <a:avLst/>
            </a:prstGeom>
            <a:ln w="635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20269899">
              <a:off x="7225791" y="7667887"/>
              <a:ext cx="362398" cy="160020"/>
            </a:xfrm>
            <a:prstGeom prst="line">
              <a:avLst/>
            </a:prstGeom>
            <a:ln w="635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5245826" y="475814"/>
            <a:ext cx="708145" cy="708145"/>
            <a:chOff x="5312280" y="392360"/>
            <a:chExt cx="781806" cy="781806"/>
          </a:xfrm>
        </p:grpSpPr>
        <p:sp>
          <p:nvSpPr>
            <p:cNvPr id="56" name="文本框 55"/>
            <p:cNvSpPr txBox="1"/>
            <p:nvPr/>
          </p:nvSpPr>
          <p:spPr>
            <a:xfrm>
              <a:off x="5312280" y="392360"/>
              <a:ext cx="781806" cy="781806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</a:t>
              </a:r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endParaRPr lang="zh-CN" altLang="en-US" b="1" dirty="0">
                <a:solidFill>
                  <a:srgbClr val="FB710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381706" y="461788"/>
              <a:ext cx="642950" cy="642950"/>
            </a:xfrm>
            <a:prstGeom prst="ellipse">
              <a:avLst/>
            </a:prstGeom>
            <a:noFill/>
            <a:ln w="28575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932884" y="7838479"/>
            <a:ext cx="847738" cy="507945"/>
            <a:chOff x="8474075" y="1757113"/>
            <a:chExt cx="1582147" cy="947987"/>
          </a:xfrm>
        </p:grpSpPr>
        <p:sp>
          <p:nvSpPr>
            <p:cNvPr id="60" name="梯形 59"/>
            <p:cNvSpPr/>
            <p:nvPr/>
          </p:nvSpPr>
          <p:spPr>
            <a:xfrm flipV="1">
              <a:off x="8483600" y="2314575"/>
              <a:ext cx="657225" cy="390525"/>
            </a:xfrm>
            <a:prstGeom prst="trapezoid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梯形 60"/>
            <p:cNvSpPr/>
            <p:nvPr/>
          </p:nvSpPr>
          <p:spPr>
            <a:xfrm flipV="1">
              <a:off x="9386297" y="2314575"/>
              <a:ext cx="657225" cy="390525"/>
            </a:xfrm>
            <a:prstGeom prst="trapezoid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9140825" y="2344368"/>
              <a:ext cx="242560" cy="79746"/>
            </a:xfrm>
            <a:prstGeom prst="roundRect">
              <a:avLst/>
            </a:prstGeom>
            <a:solidFill>
              <a:srgbClr val="FB710F"/>
            </a:solidFill>
            <a:ln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8474075" y="1757113"/>
              <a:ext cx="468640" cy="544762"/>
              <a:chOff x="8474075" y="1757113"/>
              <a:chExt cx="468640" cy="544762"/>
            </a:xfrm>
          </p:grpSpPr>
          <p:cxnSp>
            <p:nvCxnSpPr>
              <p:cNvPr id="64" name="直接连接符 63"/>
              <p:cNvCxnSpPr/>
              <p:nvPr/>
            </p:nvCxnSpPr>
            <p:spPr>
              <a:xfrm flipV="1">
                <a:off x="8474075" y="1757113"/>
                <a:ext cx="304800" cy="544762"/>
              </a:xfrm>
              <a:prstGeom prst="line">
                <a:avLst/>
              </a:prstGeom>
              <a:ln w="63500">
                <a:solidFill>
                  <a:srgbClr val="FB71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 flipV="1">
                <a:off x="8750613" y="1770624"/>
                <a:ext cx="192102" cy="112818"/>
              </a:xfrm>
              <a:prstGeom prst="line">
                <a:avLst/>
              </a:prstGeom>
              <a:ln w="63500">
                <a:solidFill>
                  <a:srgbClr val="FB71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 flipH="1">
              <a:off x="9587582" y="1757113"/>
              <a:ext cx="468640" cy="544762"/>
              <a:chOff x="8474075" y="1757113"/>
              <a:chExt cx="468640" cy="544762"/>
            </a:xfrm>
          </p:grpSpPr>
          <p:cxnSp>
            <p:nvCxnSpPr>
              <p:cNvPr id="72" name="直接连接符 71"/>
              <p:cNvCxnSpPr/>
              <p:nvPr/>
            </p:nvCxnSpPr>
            <p:spPr>
              <a:xfrm flipV="1">
                <a:off x="8474075" y="1757113"/>
                <a:ext cx="304800" cy="544762"/>
              </a:xfrm>
              <a:prstGeom prst="line">
                <a:avLst/>
              </a:prstGeom>
              <a:ln w="63500">
                <a:solidFill>
                  <a:srgbClr val="FB71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 flipV="1">
                <a:off x="8750613" y="1770624"/>
                <a:ext cx="192102" cy="112818"/>
              </a:xfrm>
              <a:prstGeom prst="line">
                <a:avLst/>
              </a:prstGeom>
              <a:ln w="63500">
                <a:solidFill>
                  <a:srgbClr val="FB71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/>
          <p:cNvSpPr txBox="1"/>
          <p:nvPr/>
        </p:nvSpPr>
        <p:spPr>
          <a:xfrm>
            <a:off x="4538434" y="2182657"/>
            <a:ext cx="7636390" cy="226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电商视觉设计</a:t>
            </a:r>
            <a:endParaRPr lang="en-US" altLang="zh-CN" sz="9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8"/>
          <p:cNvSpPr/>
          <p:nvPr/>
        </p:nvSpPr>
        <p:spPr bwMode="auto">
          <a:xfrm>
            <a:off x="5797868" y="4326756"/>
            <a:ext cx="5322887" cy="73850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>
              <a:buClr>
                <a:srgbClr val="F5F5F5"/>
              </a:buClr>
              <a:buFont typeface="Microsoft Sans Serif" panose="020B0604020202020204" charset="0"/>
              <a:buNone/>
            </a:pPr>
            <a:r>
              <a:rPr lang="zh-CN" altLang="en-US" sz="4800" b="1" dirty="0">
                <a:solidFill>
                  <a:schemeClr val="bg1"/>
                </a:solidFill>
                <a:sym typeface="+mn-ea"/>
              </a:rPr>
              <a:t>为什么设计？</a:t>
            </a:r>
            <a:endParaRPr kumimoji="0"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7807643" y="5172710"/>
            <a:ext cx="649287" cy="0"/>
          </a:xfrm>
          <a:prstGeom prst="lin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zh-CN" altLang="en-US"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635" y="238760"/>
            <a:ext cx="12440285" cy="859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665" y="197485"/>
            <a:ext cx="12299315" cy="858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95" y="472440"/>
            <a:ext cx="14210030" cy="792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315" y="527897"/>
            <a:ext cx="11651827" cy="7455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27" y="592243"/>
            <a:ext cx="13658427" cy="7468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96143" y="881592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品牌定位案例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728" y="1876848"/>
            <a:ext cx="10357273" cy="6327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3073" y="506307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品牌定位案例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333" y="1242907"/>
            <a:ext cx="7911253" cy="4807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313" y="1993900"/>
            <a:ext cx="3618653" cy="116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33" y="5372947"/>
            <a:ext cx="4310380" cy="2507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313" y="3391747"/>
            <a:ext cx="7063740" cy="44890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936220" y="1993900"/>
            <a:ext cx="27749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/>
              <a:t>棉麻</a:t>
            </a:r>
            <a:r>
              <a:rPr lang="en-US" altLang="zh-CN" sz="4800"/>
              <a:t>·</a:t>
            </a:r>
            <a:r>
              <a:rPr lang="zh-CN" altLang="en-US" sz="4800"/>
              <a:t>舒适</a:t>
            </a:r>
            <a:endParaRPr lang="zh-CN" altLang="en-US"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3073" y="506307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品牌定位案例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835" y="1676400"/>
            <a:ext cx="11021695" cy="6860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3073" y="506307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品牌定位案例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5840" y="1198245"/>
            <a:ext cx="10522585" cy="773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 bwMode="auto">
          <a:xfrm>
            <a:off x="574201" y="393623"/>
            <a:ext cx="7370233" cy="110744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 indent="0">
              <a:lnSpc>
                <a:spcPct val="150000"/>
              </a:lnSpc>
              <a:buClrTx/>
              <a:buSzPct val="100000"/>
              <a:buFontTx/>
              <a:buNone/>
              <a:defRPr/>
            </a:pPr>
            <a:r>
              <a:rPr lang="zh-CN" altLang="en-US" sz="4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店铺如何快速体现定位</a:t>
            </a:r>
            <a:endParaRPr lang="zh-CN" altLang="en-US" sz="4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flipV="1">
            <a:off x="6682477" y="3284565"/>
            <a:ext cx="0" cy="3016251"/>
          </a:xfrm>
          <a:prstGeom prst="line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7953" y="1770380"/>
            <a:ext cx="72650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一、首页设计设计：日常首页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活动首页</a:t>
            </a:r>
            <a:endParaRPr lang="zh-CN" altLang="en-US" sz="3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7953" y="2505287"/>
            <a:ext cx="81953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</a:t>
            </a:r>
            <a:r>
              <a:rPr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超市导向牌   做什么的？卖什么货？如何找到？</a:t>
            </a:r>
            <a:endParaRPr lang="zh-CN" altLang="en-US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61878" y="3568488"/>
            <a:ext cx="4932680" cy="29667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735">
                <a:solidFill>
                  <a:schemeClr val="accent2"/>
                </a:solidFill>
                <a:sym typeface="+mn-ea"/>
              </a:rPr>
              <a:t>首页设计的几种形式：</a:t>
            </a:r>
            <a:endParaRPr lang="zh-CN" altLang="en-US" sz="3735">
              <a:solidFill>
                <a:schemeClr val="accent2"/>
              </a:solidFill>
              <a:sym typeface="+mn-ea"/>
            </a:endParaRPr>
          </a:p>
          <a:p>
            <a:pPr algn="l"/>
            <a:r>
              <a:rPr lang="en-US" altLang="zh-CN" sz="3735">
                <a:solidFill>
                  <a:schemeClr val="accent2"/>
                </a:solidFill>
                <a:sym typeface="+mn-ea"/>
              </a:rPr>
              <a:t>1</a:t>
            </a:r>
            <a:r>
              <a:rPr lang="zh-CN" altLang="en-US" sz="3735">
                <a:solidFill>
                  <a:schemeClr val="accent2"/>
                </a:solidFill>
                <a:sym typeface="+mn-ea"/>
              </a:rPr>
              <a:t>、日常首页</a:t>
            </a:r>
            <a:endParaRPr lang="zh-CN" altLang="en-US" sz="3735">
              <a:solidFill>
                <a:schemeClr val="accent2"/>
              </a:solidFill>
              <a:sym typeface="+mn-ea"/>
            </a:endParaRPr>
          </a:p>
          <a:p>
            <a:pPr algn="l"/>
            <a:r>
              <a:rPr lang="en-US" altLang="zh-CN" sz="3735">
                <a:solidFill>
                  <a:schemeClr val="accent2"/>
                </a:solidFill>
                <a:sym typeface="+mn-ea"/>
              </a:rPr>
              <a:t>2</a:t>
            </a:r>
            <a:r>
              <a:rPr lang="zh-CN" altLang="en-US" sz="3735">
                <a:solidFill>
                  <a:schemeClr val="accent2"/>
                </a:solidFill>
                <a:sym typeface="+mn-ea"/>
              </a:rPr>
              <a:t>、活动首页</a:t>
            </a:r>
            <a:endParaRPr lang="zh-CN" altLang="en-US" sz="3735">
              <a:solidFill>
                <a:schemeClr val="accent2"/>
              </a:solidFill>
              <a:sym typeface="+mn-ea"/>
            </a:endParaRPr>
          </a:p>
          <a:p>
            <a:pPr algn="l"/>
            <a:r>
              <a:rPr lang="en-US" altLang="zh-CN" sz="3735">
                <a:solidFill>
                  <a:schemeClr val="accent2"/>
                </a:solidFill>
                <a:sym typeface="+mn-ea"/>
              </a:rPr>
              <a:t>3</a:t>
            </a:r>
            <a:r>
              <a:rPr lang="zh-CN" altLang="en-US" sz="3735">
                <a:solidFill>
                  <a:schemeClr val="accent2"/>
                </a:solidFill>
                <a:sym typeface="+mn-ea"/>
              </a:rPr>
              <a:t>、日常</a:t>
            </a:r>
            <a:r>
              <a:rPr lang="en-US" altLang="zh-CN" sz="3735">
                <a:solidFill>
                  <a:schemeClr val="accent2"/>
                </a:solidFill>
                <a:sym typeface="+mn-ea"/>
              </a:rPr>
              <a:t>+</a:t>
            </a:r>
            <a:r>
              <a:rPr lang="zh-CN" altLang="en-US" sz="3735">
                <a:solidFill>
                  <a:schemeClr val="accent2"/>
                </a:solidFill>
                <a:sym typeface="+mn-ea"/>
              </a:rPr>
              <a:t>活动组合</a:t>
            </a:r>
            <a:endParaRPr lang="zh-CN" altLang="en-US" sz="3735">
              <a:solidFill>
                <a:schemeClr val="accent2"/>
              </a:solidFill>
              <a:sym typeface="+mn-ea"/>
            </a:endParaRPr>
          </a:p>
          <a:p>
            <a:endParaRPr lang="zh-CN" altLang="en-US" sz="3735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252" y="3855508"/>
            <a:ext cx="4932680" cy="2392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735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首页设计先分清楚目的</a:t>
            </a:r>
            <a:endParaRPr lang="zh-CN" altLang="en-US" sz="3735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3735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根据产品数量确定布局</a:t>
            </a:r>
            <a:endParaRPr lang="zh-CN" altLang="en-US" sz="3735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3735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以达到最佳的用户体验</a:t>
            </a:r>
            <a:endParaRPr lang="zh-CN" altLang="en-US" sz="3735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3735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4040" y="7032413"/>
            <a:ext cx="131578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店铺首页</a:t>
            </a:r>
            <a:r>
              <a:rPr lang="en-US" altLang="zh-CN" sz="4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4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视觉效果</a:t>
            </a:r>
            <a:r>
              <a:rPr lang="en-US" altLang="zh-CN" sz="4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4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良好的用户体验</a:t>
            </a:r>
            <a:r>
              <a:rPr lang="en-US" altLang="zh-CN" sz="4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4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产生购买</a:t>
            </a:r>
            <a:endParaRPr lang="zh-CN" altLang="en-US" sz="4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F7F7F7"/>
            </a:gs>
            <a:gs pos="56000">
              <a:srgbClr val="F3F3F3"/>
            </a:gs>
            <a:gs pos="100000">
              <a:srgbClr val="DEDED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2454980" y="2462271"/>
            <a:ext cx="10800000" cy="100100"/>
            <a:chOff x="2793221" y="3464518"/>
            <a:chExt cx="11989577" cy="76882"/>
          </a:xfrm>
        </p:grpSpPr>
        <p:sp>
          <p:nvSpPr>
            <p:cNvPr id="58" name="矩形 57"/>
            <p:cNvSpPr/>
            <p:nvPr/>
          </p:nvSpPr>
          <p:spPr>
            <a:xfrm>
              <a:off x="2793221" y="3495681"/>
              <a:ext cx="11989577" cy="45719"/>
            </a:xfrm>
            <a:prstGeom prst="rect">
              <a:avLst/>
            </a:prstGeom>
            <a:solidFill>
              <a:srgbClr val="FE7C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2793221" y="3464518"/>
              <a:ext cx="11989577" cy="10800"/>
            </a:xfrm>
            <a:prstGeom prst="rect">
              <a:avLst/>
            </a:prstGeom>
            <a:solidFill>
              <a:srgbClr val="FE7C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18717" y="936859"/>
            <a:ext cx="642950" cy="642950"/>
            <a:chOff x="1118717" y="936859"/>
            <a:chExt cx="642950" cy="642950"/>
          </a:xfrm>
        </p:grpSpPr>
        <p:sp>
          <p:nvSpPr>
            <p:cNvPr id="6" name="椭圆 5"/>
            <p:cNvSpPr/>
            <p:nvPr/>
          </p:nvSpPr>
          <p:spPr>
            <a:xfrm>
              <a:off x="1118717" y="936859"/>
              <a:ext cx="642950" cy="642950"/>
            </a:xfrm>
            <a:prstGeom prst="ellipse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 rot="1013731">
              <a:off x="1409529" y="1091132"/>
              <a:ext cx="325719" cy="268006"/>
              <a:chOff x="7767592" y="936859"/>
              <a:chExt cx="484645" cy="398775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7767592" y="936859"/>
                <a:ext cx="97678" cy="394260"/>
              </a:xfrm>
              <a:prstGeom prst="roundRect">
                <a:avLst>
                  <a:gd name="adj" fmla="val 50000"/>
                </a:avLst>
              </a:prstGeom>
              <a:solidFill>
                <a:srgbClr val="D9D9D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5400000">
                <a:off x="7962354" y="1045751"/>
                <a:ext cx="97678" cy="482088"/>
              </a:xfrm>
              <a:prstGeom prst="roundRect">
                <a:avLst>
                  <a:gd name="adj" fmla="val 50000"/>
                </a:avLst>
              </a:prstGeom>
              <a:solidFill>
                <a:srgbClr val="D9D9D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4673778" y="1099280"/>
            <a:ext cx="571838" cy="1083482"/>
            <a:chOff x="14494334" y="759282"/>
            <a:chExt cx="930726" cy="1763477"/>
          </a:xfrm>
        </p:grpSpPr>
        <p:sp>
          <p:nvSpPr>
            <p:cNvPr id="11" name="圆角矩形 10"/>
            <p:cNvSpPr/>
            <p:nvPr/>
          </p:nvSpPr>
          <p:spPr>
            <a:xfrm>
              <a:off x="14701160" y="1435309"/>
              <a:ext cx="723900" cy="1087450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09578" y="1614194"/>
              <a:ext cx="96395" cy="236448"/>
            </a:xfrm>
            <a:prstGeom prst="roundRect">
              <a:avLst>
                <a:gd name="adj" fmla="val 50000"/>
              </a:avLst>
            </a:prstGeom>
            <a:solidFill>
              <a:srgbClr val="DEDEDE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曲线连接符 12"/>
            <p:cNvCxnSpPr>
              <a:stCxn id="11" idx="0"/>
            </p:cNvCxnSpPr>
            <p:nvPr/>
          </p:nvCxnSpPr>
          <p:spPr>
            <a:xfrm rot="16200000" flipV="1">
              <a:off x="14440709" y="812907"/>
              <a:ext cx="676027" cy="568777"/>
            </a:xfrm>
            <a:prstGeom prst="curvedConnector3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 rot="1429089">
            <a:off x="14740937" y="5901289"/>
            <a:ext cx="1009356" cy="1318342"/>
            <a:chOff x="14128955" y="7020232"/>
            <a:chExt cx="1445342" cy="1887794"/>
          </a:xfrm>
        </p:grpSpPr>
        <p:sp>
          <p:nvSpPr>
            <p:cNvPr id="15" name="圆角矩形 14"/>
            <p:cNvSpPr/>
            <p:nvPr/>
          </p:nvSpPr>
          <p:spPr>
            <a:xfrm>
              <a:off x="14128955" y="7020232"/>
              <a:ext cx="1445342" cy="1887794"/>
            </a:xfrm>
            <a:prstGeom prst="roundRect">
              <a:avLst/>
            </a:prstGeom>
            <a:noFill/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4291431" y="7172632"/>
              <a:ext cx="1120391" cy="1463368"/>
            </a:xfrm>
            <a:prstGeom prst="roundRect">
              <a:avLst/>
            </a:prstGeom>
            <a:noFill/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765226" y="8689447"/>
              <a:ext cx="172800" cy="172800"/>
            </a:xfrm>
            <a:prstGeom prst="ellipse">
              <a:avLst/>
            </a:prstGeom>
            <a:solidFill>
              <a:srgbClr val="DEDEDE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2073075">
            <a:off x="13018" y="7341037"/>
            <a:ext cx="814324" cy="570838"/>
            <a:chOff x="14469118" y="2647249"/>
            <a:chExt cx="1406476" cy="985934"/>
          </a:xfrm>
        </p:grpSpPr>
        <p:sp>
          <p:nvSpPr>
            <p:cNvPr id="19" name="矩形 18"/>
            <p:cNvSpPr/>
            <p:nvPr/>
          </p:nvSpPr>
          <p:spPr>
            <a:xfrm rot="912229">
              <a:off x="14469118" y="2647249"/>
              <a:ext cx="1406476" cy="970496"/>
            </a:xfrm>
            <a:prstGeom prst="rect">
              <a:avLst/>
            </a:prstGeom>
            <a:solidFill>
              <a:srgbClr val="E6E6E6"/>
            </a:solidFill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4469118" y="2662687"/>
              <a:ext cx="1406476" cy="970496"/>
            </a:xfrm>
            <a:prstGeom prst="rect">
              <a:avLst/>
            </a:prstGeom>
            <a:solidFill>
              <a:srgbClr val="E6E6E6"/>
            </a:solidFill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4601371" y="2786743"/>
              <a:ext cx="1190172" cy="696686"/>
            </a:xfrm>
            <a:custGeom>
              <a:avLst/>
              <a:gdLst>
                <a:gd name="connsiteX0" fmla="*/ 0 w 1190172"/>
                <a:gd name="connsiteY0" fmla="*/ 696686 h 696686"/>
                <a:gd name="connsiteX1" fmla="*/ 1190172 w 1190172"/>
                <a:gd name="connsiteY1" fmla="*/ 696686 h 696686"/>
                <a:gd name="connsiteX2" fmla="*/ 1074058 w 1190172"/>
                <a:gd name="connsiteY2" fmla="*/ 290286 h 696686"/>
                <a:gd name="connsiteX3" fmla="*/ 783772 w 1190172"/>
                <a:gd name="connsiteY3" fmla="*/ 493486 h 696686"/>
                <a:gd name="connsiteX4" fmla="*/ 653143 w 1190172"/>
                <a:gd name="connsiteY4" fmla="*/ 0 h 696686"/>
                <a:gd name="connsiteX5" fmla="*/ 406400 w 1190172"/>
                <a:gd name="connsiteY5" fmla="*/ 377371 h 696686"/>
                <a:gd name="connsiteX6" fmla="*/ 203200 w 1190172"/>
                <a:gd name="connsiteY6" fmla="*/ 203200 h 696686"/>
                <a:gd name="connsiteX7" fmla="*/ 0 w 1190172"/>
                <a:gd name="connsiteY7" fmla="*/ 696686 h 69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0172" h="696686">
                  <a:moveTo>
                    <a:pt x="0" y="696686"/>
                  </a:moveTo>
                  <a:lnTo>
                    <a:pt x="1190172" y="696686"/>
                  </a:lnTo>
                  <a:lnTo>
                    <a:pt x="1074058" y="290286"/>
                  </a:lnTo>
                  <a:lnTo>
                    <a:pt x="783772" y="493486"/>
                  </a:lnTo>
                  <a:lnTo>
                    <a:pt x="653143" y="0"/>
                  </a:lnTo>
                  <a:lnTo>
                    <a:pt x="406400" y="377371"/>
                  </a:lnTo>
                  <a:lnTo>
                    <a:pt x="203200" y="203200"/>
                  </a:lnTo>
                  <a:lnTo>
                    <a:pt x="0" y="696686"/>
                  </a:lnTo>
                  <a:close/>
                </a:path>
              </a:pathLst>
            </a:cu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1429089">
              <a:off x="14714769" y="2783576"/>
              <a:ext cx="120675" cy="120675"/>
            </a:xfrm>
            <a:prstGeom prst="ellips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1696087" y="7925916"/>
            <a:ext cx="1159842" cy="939377"/>
            <a:chOff x="133350" y="3028125"/>
            <a:chExt cx="2191986" cy="1775329"/>
          </a:xfrm>
        </p:grpSpPr>
        <p:sp>
          <p:nvSpPr>
            <p:cNvPr id="24" name="椭圆 23"/>
            <p:cNvSpPr/>
            <p:nvPr/>
          </p:nvSpPr>
          <p:spPr>
            <a:xfrm>
              <a:off x="133350" y="4419600"/>
              <a:ext cx="2191986" cy="383854"/>
            </a:xfrm>
            <a:prstGeom prst="ellipse">
              <a:avLst/>
            </a:prstGeom>
            <a:noFill/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曲线连接符 24"/>
            <p:cNvCxnSpPr/>
            <p:nvPr/>
          </p:nvCxnSpPr>
          <p:spPr>
            <a:xfrm rot="16200000" flipV="1">
              <a:off x="492570" y="3243243"/>
              <a:ext cx="629474" cy="199237"/>
            </a:xfrm>
            <a:prstGeom prst="curvedConnector3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/>
            <p:nvPr/>
          </p:nvCxnSpPr>
          <p:spPr>
            <a:xfrm rot="16200000" flipV="1">
              <a:off x="823212" y="3243243"/>
              <a:ext cx="629474" cy="199237"/>
            </a:xfrm>
            <a:prstGeom prst="curvedConnector3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26"/>
            <p:cNvCxnSpPr/>
            <p:nvPr/>
          </p:nvCxnSpPr>
          <p:spPr>
            <a:xfrm rot="16200000" flipV="1">
              <a:off x="1163376" y="3243244"/>
              <a:ext cx="629474" cy="199237"/>
            </a:xfrm>
            <a:prstGeom prst="curvedConnector3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弦形 27"/>
            <p:cNvSpPr/>
            <p:nvPr/>
          </p:nvSpPr>
          <p:spPr>
            <a:xfrm rot="11700000">
              <a:off x="1458618" y="3846337"/>
              <a:ext cx="636982" cy="517908"/>
            </a:xfrm>
            <a:prstGeom prst="chord">
              <a:avLst>
                <a:gd name="adj1" fmla="val 3148307"/>
                <a:gd name="adj2" fmla="val 16200000"/>
              </a:avLst>
            </a:prstGeom>
            <a:solidFill>
              <a:srgbClr val="F2F2F2"/>
            </a:solidFill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弦形 28"/>
            <p:cNvSpPr/>
            <p:nvPr/>
          </p:nvSpPr>
          <p:spPr>
            <a:xfrm rot="17364254">
              <a:off x="533209" y="3307871"/>
              <a:ext cx="1392268" cy="1392268"/>
            </a:xfrm>
            <a:prstGeom prst="chord">
              <a:avLst>
                <a:gd name="adj1" fmla="val 3148307"/>
                <a:gd name="adj2" fmla="val 16200000"/>
              </a:avLst>
            </a:prstGeom>
            <a:solidFill>
              <a:srgbClr val="F2F2F2"/>
            </a:solidFill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19347745">
            <a:off x="1332662" y="4594000"/>
            <a:ext cx="1179266" cy="892794"/>
            <a:chOff x="11546227" y="1322197"/>
            <a:chExt cx="2153283" cy="1630199"/>
          </a:xfrm>
        </p:grpSpPr>
        <p:sp>
          <p:nvSpPr>
            <p:cNvPr id="31" name="圆角矩形 30"/>
            <p:cNvSpPr/>
            <p:nvPr/>
          </p:nvSpPr>
          <p:spPr>
            <a:xfrm>
              <a:off x="11546227" y="1322197"/>
              <a:ext cx="2153283" cy="1421003"/>
            </a:xfrm>
            <a:prstGeom prst="roundRect">
              <a:avLst/>
            </a:prstGeom>
            <a:noFill/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2593256" y="2738076"/>
              <a:ext cx="59225" cy="145274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5400000">
              <a:off x="12577217" y="2306810"/>
              <a:ext cx="91303" cy="119987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 rot="5400000">
              <a:off x="12600008" y="1489680"/>
              <a:ext cx="45720" cy="2119032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429089">
              <a:off x="12562531" y="2583867"/>
              <a:ext cx="120675" cy="120675"/>
            </a:xfrm>
            <a:prstGeom prst="ellips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7585440">
            <a:off x="11829312" y="816911"/>
            <a:ext cx="446767" cy="812433"/>
            <a:chOff x="11221460" y="1258390"/>
            <a:chExt cx="603250" cy="1096993"/>
          </a:xfrm>
          <a:solidFill>
            <a:srgbClr val="DEDEDE"/>
          </a:solidFill>
        </p:grpSpPr>
        <p:sp>
          <p:nvSpPr>
            <p:cNvPr id="37" name="任意多边形 36"/>
            <p:cNvSpPr/>
            <p:nvPr/>
          </p:nvSpPr>
          <p:spPr>
            <a:xfrm rot="5400000">
              <a:off x="11324231" y="1854904"/>
              <a:ext cx="397708" cy="603250"/>
            </a:xfrm>
            <a:custGeom>
              <a:avLst/>
              <a:gdLst>
                <a:gd name="connsiteX0" fmla="*/ 0 w 872888"/>
                <a:gd name="connsiteY0" fmla="*/ 1172814 h 1324014"/>
                <a:gd name="connsiteX1" fmla="*/ 11071 w 872888"/>
                <a:gd name="connsiteY1" fmla="*/ 1115918 h 1324014"/>
                <a:gd name="connsiteX2" fmla="*/ 27823 w 872888"/>
                <a:gd name="connsiteY2" fmla="*/ 1090690 h 1324014"/>
                <a:gd name="connsiteX3" fmla="*/ 21278 w 872888"/>
                <a:gd name="connsiteY3" fmla="*/ 1090690 h 1324014"/>
                <a:gd name="connsiteX4" fmla="*/ 41025 w 872888"/>
                <a:gd name="connsiteY4" fmla="*/ 1070810 h 1324014"/>
                <a:gd name="connsiteX5" fmla="*/ 44285 w 872888"/>
                <a:gd name="connsiteY5" fmla="*/ 1065900 h 1324014"/>
                <a:gd name="connsiteX6" fmla="*/ 285073 w 872888"/>
                <a:gd name="connsiteY6" fmla="*/ 825112 h 1324014"/>
                <a:gd name="connsiteX7" fmla="*/ 447083 w 872888"/>
                <a:gd name="connsiteY7" fmla="*/ 662007 h 1324014"/>
                <a:gd name="connsiteX8" fmla="*/ 285075 w 872888"/>
                <a:gd name="connsiteY8" fmla="*/ 498904 h 1324014"/>
                <a:gd name="connsiteX9" fmla="*/ 44285 w 872888"/>
                <a:gd name="connsiteY9" fmla="*/ 258115 h 1324014"/>
                <a:gd name="connsiteX10" fmla="*/ 41024 w 872888"/>
                <a:gd name="connsiteY10" fmla="*/ 253204 h 1324014"/>
                <a:gd name="connsiteX11" fmla="*/ 21278 w 872888"/>
                <a:gd name="connsiteY11" fmla="*/ 233324 h 1324014"/>
                <a:gd name="connsiteX12" fmla="*/ 27823 w 872888"/>
                <a:gd name="connsiteY12" fmla="*/ 233324 h 1324014"/>
                <a:gd name="connsiteX13" fmla="*/ 11071 w 872888"/>
                <a:gd name="connsiteY13" fmla="*/ 208096 h 1324014"/>
                <a:gd name="connsiteX14" fmla="*/ 0 w 872888"/>
                <a:gd name="connsiteY14" fmla="*/ 151200 h 1324014"/>
                <a:gd name="connsiteX15" fmla="*/ 44285 w 872888"/>
                <a:gd name="connsiteY15" fmla="*/ 44285 h 1324014"/>
                <a:gd name="connsiteX16" fmla="*/ 258114 w 872888"/>
                <a:gd name="connsiteY16" fmla="*/ 44285 h 1324014"/>
                <a:gd name="connsiteX17" fmla="*/ 723463 w 872888"/>
                <a:gd name="connsiteY17" fmla="*/ 509634 h 1324014"/>
                <a:gd name="connsiteX18" fmla="*/ 727346 w 872888"/>
                <a:gd name="connsiteY18" fmla="*/ 515481 h 1324014"/>
                <a:gd name="connsiteX19" fmla="*/ 872888 w 872888"/>
                <a:gd name="connsiteY19" fmla="*/ 662007 h 1324014"/>
                <a:gd name="connsiteX20" fmla="*/ 727346 w 872888"/>
                <a:gd name="connsiteY20" fmla="*/ 808533 h 1324014"/>
                <a:gd name="connsiteX21" fmla="*/ 723463 w 872888"/>
                <a:gd name="connsiteY21" fmla="*/ 814381 h 1324014"/>
                <a:gd name="connsiteX22" fmla="*/ 258114 w 872888"/>
                <a:gd name="connsiteY22" fmla="*/ 1279729 h 1324014"/>
                <a:gd name="connsiteX23" fmla="*/ 44285 w 872888"/>
                <a:gd name="connsiteY23" fmla="*/ 1279729 h 1324014"/>
                <a:gd name="connsiteX24" fmla="*/ 0 w 872888"/>
                <a:gd name="connsiteY24" fmla="*/ 1172814 h 13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2888" h="1324014">
                  <a:moveTo>
                    <a:pt x="0" y="1172814"/>
                  </a:moveTo>
                  <a:cubicBezTo>
                    <a:pt x="0" y="1153467"/>
                    <a:pt x="3690" y="1134119"/>
                    <a:pt x="11071" y="1115918"/>
                  </a:cubicBezTo>
                  <a:lnTo>
                    <a:pt x="27823" y="1090690"/>
                  </a:lnTo>
                  <a:lnTo>
                    <a:pt x="21278" y="1090690"/>
                  </a:lnTo>
                  <a:lnTo>
                    <a:pt x="41025" y="1070810"/>
                  </a:lnTo>
                  <a:lnTo>
                    <a:pt x="44285" y="1065900"/>
                  </a:lnTo>
                  <a:lnTo>
                    <a:pt x="285073" y="825112"/>
                  </a:lnTo>
                  <a:lnTo>
                    <a:pt x="447083" y="662007"/>
                  </a:lnTo>
                  <a:lnTo>
                    <a:pt x="285075" y="498904"/>
                  </a:lnTo>
                  <a:lnTo>
                    <a:pt x="44285" y="258115"/>
                  </a:lnTo>
                  <a:lnTo>
                    <a:pt x="41024" y="253204"/>
                  </a:lnTo>
                  <a:lnTo>
                    <a:pt x="21278" y="233324"/>
                  </a:lnTo>
                  <a:lnTo>
                    <a:pt x="27823" y="233324"/>
                  </a:lnTo>
                  <a:lnTo>
                    <a:pt x="11071" y="208096"/>
                  </a:lnTo>
                  <a:cubicBezTo>
                    <a:pt x="3690" y="189895"/>
                    <a:pt x="0" y="170547"/>
                    <a:pt x="0" y="151200"/>
                  </a:cubicBezTo>
                  <a:cubicBezTo>
                    <a:pt x="0" y="112504"/>
                    <a:pt x="14762" y="73809"/>
                    <a:pt x="44285" y="44285"/>
                  </a:cubicBezTo>
                  <a:cubicBezTo>
                    <a:pt x="103332" y="-14762"/>
                    <a:pt x="199068" y="-14762"/>
                    <a:pt x="258114" y="44285"/>
                  </a:cubicBezTo>
                  <a:lnTo>
                    <a:pt x="723463" y="509634"/>
                  </a:lnTo>
                  <a:lnTo>
                    <a:pt x="727346" y="515481"/>
                  </a:lnTo>
                  <a:lnTo>
                    <a:pt x="872888" y="662007"/>
                  </a:lnTo>
                  <a:lnTo>
                    <a:pt x="727346" y="808533"/>
                  </a:lnTo>
                  <a:lnTo>
                    <a:pt x="723463" y="814381"/>
                  </a:lnTo>
                  <a:lnTo>
                    <a:pt x="258114" y="1279729"/>
                  </a:lnTo>
                  <a:cubicBezTo>
                    <a:pt x="199068" y="1338776"/>
                    <a:pt x="103332" y="1338776"/>
                    <a:pt x="44285" y="1279729"/>
                  </a:cubicBezTo>
                  <a:cubicBezTo>
                    <a:pt x="14762" y="1250205"/>
                    <a:pt x="0" y="1211510"/>
                    <a:pt x="0" y="117281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 rot="16200000" flipV="1">
              <a:off x="11324231" y="1155619"/>
              <a:ext cx="397708" cy="603250"/>
            </a:xfrm>
            <a:custGeom>
              <a:avLst/>
              <a:gdLst>
                <a:gd name="connsiteX0" fmla="*/ 0 w 872888"/>
                <a:gd name="connsiteY0" fmla="*/ 1172814 h 1324014"/>
                <a:gd name="connsiteX1" fmla="*/ 11071 w 872888"/>
                <a:gd name="connsiteY1" fmla="*/ 1115918 h 1324014"/>
                <a:gd name="connsiteX2" fmla="*/ 27823 w 872888"/>
                <a:gd name="connsiteY2" fmla="*/ 1090690 h 1324014"/>
                <a:gd name="connsiteX3" fmla="*/ 21278 w 872888"/>
                <a:gd name="connsiteY3" fmla="*/ 1090690 h 1324014"/>
                <a:gd name="connsiteX4" fmla="*/ 41025 w 872888"/>
                <a:gd name="connsiteY4" fmla="*/ 1070810 h 1324014"/>
                <a:gd name="connsiteX5" fmla="*/ 44285 w 872888"/>
                <a:gd name="connsiteY5" fmla="*/ 1065900 h 1324014"/>
                <a:gd name="connsiteX6" fmla="*/ 285073 w 872888"/>
                <a:gd name="connsiteY6" fmla="*/ 825112 h 1324014"/>
                <a:gd name="connsiteX7" fmla="*/ 447083 w 872888"/>
                <a:gd name="connsiteY7" fmla="*/ 662007 h 1324014"/>
                <a:gd name="connsiteX8" fmla="*/ 285075 w 872888"/>
                <a:gd name="connsiteY8" fmla="*/ 498904 h 1324014"/>
                <a:gd name="connsiteX9" fmla="*/ 44285 w 872888"/>
                <a:gd name="connsiteY9" fmla="*/ 258115 h 1324014"/>
                <a:gd name="connsiteX10" fmla="*/ 41024 w 872888"/>
                <a:gd name="connsiteY10" fmla="*/ 253204 h 1324014"/>
                <a:gd name="connsiteX11" fmla="*/ 21278 w 872888"/>
                <a:gd name="connsiteY11" fmla="*/ 233324 h 1324014"/>
                <a:gd name="connsiteX12" fmla="*/ 27823 w 872888"/>
                <a:gd name="connsiteY12" fmla="*/ 233324 h 1324014"/>
                <a:gd name="connsiteX13" fmla="*/ 11071 w 872888"/>
                <a:gd name="connsiteY13" fmla="*/ 208096 h 1324014"/>
                <a:gd name="connsiteX14" fmla="*/ 0 w 872888"/>
                <a:gd name="connsiteY14" fmla="*/ 151200 h 1324014"/>
                <a:gd name="connsiteX15" fmla="*/ 44285 w 872888"/>
                <a:gd name="connsiteY15" fmla="*/ 44285 h 1324014"/>
                <a:gd name="connsiteX16" fmla="*/ 258114 w 872888"/>
                <a:gd name="connsiteY16" fmla="*/ 44285 h 1324014"/>
                <a:gd name="connsiteX17" fmla="*/ 723463 w 872888"/>
                <a:gd name="connsiteY17" fmla="*/ 509634 h 1324014"/>
                <a:gd name="connsiteX18" fmla="*/ 727346 w 872888"/>
                <a:gd name="connsiteY18" fmla="*/ 515481 h 1324014"/>
                <a:gd name="connsiteX19" fmla="*/ 872888 w 872888"/>
                <a:gd name="connsiteY19" fmla="*/ 662007 h 1324014"/>
                <a:gd name="connsiteX20" fmla="*/ 727346 w 872888"/>
                <a:gd name="connsiteY20" fmla="*/ 808533 h 1324014"/>
                <a:gd name="connsiteX21" fmla="*/ 723463 w 872888"/>
                <a:gd name="connsiteY21" fmla="*/ 814381 h 1324014"/>
                <a:gd name="connsiteX22" fmla="*/ 258114 w 872888"/>
                <a:gd name="connsiteY22" fmla="*/ 1279729 h 1324014"/>
                <a:gd name="connsiteX23" fmla="*/ 44285 w 872888"/>
                <a:gd name="connsiteY23" fmla="*/ 1279729 h 1324014"/>
                <a:gd name="connsiteX24" fmla="*/ 0 w 872888"/>
                <a:gd name="connsiteY24" fmla="*/ 1172814 h 13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2888" h="1324014">
                  <a:moveTo>
                    <a:pt x="0" y="1172814"/>
                  </a:moveTo>
                  <a:cubicBezTo>
                    <a:pt x="0" y="1153467"/>
                    <a:pt x="3690" y="1134119"/>
                    <a:pt x="11071" y="1115918"/>
                  </a:cubicBezTo>
                  <a:lnTo>
                    <a:pt x="27823" y="1090690"/>
                  </a:lnTo>
                  <a:lnTo>
                    <a:pt x="21278" y="1090690"/>
                  </a:lnTo>
                  <a:lnTo>
                    <a:pt x="41025" y="1070810"/>
                  </a:lnTo>
                  <a:lnTo>
                    <a:pt x="44285" y="1065900"/>
                  </a:lnTo>
                  <a:lnTo>
                    <a:pt x="285073" y="825112"/>
                  </a:lnTo>
                  <a:lnTo>
                    <a:pt x="447083" y="662007"/>
                  </a:lnTo>
                  <a:lnTo>
                    <a:pt x="285075" y="498904"/>
                  </a:lnTo>
                  <a:lnTo>
                    <a:pt x="44285" y="258115"/>
                  </a:lnTo>
                  <a:lnTo>
                    <a:pt x="41024" y="253204"/>
                  </a:lnTo>
                  <a:lnTo>
                    <a:pt x="21278" y="233324"/>
                  </a:lnTo>
                  <a:lnTo>
                    <a:pt x="27823" y="233324"/>
                  </a:lnTo>
                  <a:lnTo>
                    <a:pt x="11071" y="208096"/>
                  </a:lnTo>
                  <a:cubicBezTo>
                    <a:pt x="3690" y="189895"/>
                    <a:pt x="0" y="170547"/>
                    <a:pt x="0" y="151200"/>
                  </a:cubicBezTo>
                  <a:cubicBezTo>
                    <a:pt x="0" y="112504"/>
                    <a:pt x="14762" y="73809"/>
                    <a:pt x="44285" y="44285"/>
                  </a:cubicBezTo>
                  <a:cubicBezTo>
                    <a:pt x="103332" y="-14762"/>
                    <a:pt x="199068" y="-14762"/>
                    <a:pt x="258114" y="44285"/>
                  </a:cubicBezTo>
                  <a:lnTo>
                    <a:pt x="723463" y="509634"/>
                  </a:lnTo>
                  <a:lnTo>
                    <a:pt x="727346" y="515481"/>
                  </a:lnTo>
                  <a:lnTo>
                    <a:pt x="872888" y="662007"/>
                  </a:lnTo>
                  <a:lnTo>
                    <a:pt x="727346" y="808533"/>
                  </a:lnTo>
                  <a:lnTo>
                    <a:pt x="723463" y="814381"/>
                  </a:lnTo>
                  <a:lnTo>
                    <a:pt x="258114" y="1279729"/>
                  </a:lnTo>
                  <a:cubicBezTo>
                    <a:pt x="199068" y="1338776"/>
                    <a:pt x="103332" y="1338776"/>
                    <a:pt x="44285" y="1279729"/>
                  </a:cubicBezTo>
                  <a:cubicBezTo>
                    <a:pt x="14762" y="1250205"/>
                    <a:pt x="0" y="1211510"/>
                    <a:pt x="0" y="117281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 rot="5400000">
              <a:off x="11480077" y="1578109"/>
              <a:ext cx="86016" cy="483201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rot="2700000">
            <a:off x="6209426" y="8233061"/>
            <a:ext cx="501803" cy="755627"/>
            <a:chOff x="7067660" y="6851555"/>
            <a:chExt cx="678661" cy="1021944"/>
          </a:xfrm>
        </p:grpSpPr>
        <p:sp>
          <p:nvSpPr>
            <p:cNvPr id="41" name="圆角矩形 40"/>
            <p:cNvSpPr/>
            <p:nvPr/>
          </p:nvSpPr>
          <p:spPr>
            <a:xfrm rot="98988">
              <a:off x="7067660" y="6851555"/>
              <a:ext cx="678661" cy="1021944"/>
            </a:xfrm>
            <a:prstGeom prst="roundRect">
              <a:avLst>
                <a:gd name="adj" fmla="val 7543"/>
              </a:avLst>
            </a:prstGeom>
            <a:noFill/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 rot="20269899">
              <a:off x="7113620" y="7518136"/>
              <a:ext cx="586740" cy="259080"/>
            </a:xfrm>
            <a:prstGeom prst="line">
              <a:avLst/>
            </a:prstGeom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20269899">
              <a:off x="7225791" y="7667887"/>
              <a:ext cx="362398" cy="160020"/>
            </a:xfrm>
            <a:prstGeom prst="line">
              <a:avLst/>
            </a:prstGeom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245826" y="475814"/>
            <a:ext cx="708145" cy="708145"/>
            <a:chOff x="5312280" y="392360"/>
            <a:chExt cx="781806" cy="781806"/>
          </a:xfrm>
        </p:grpSpPr>
        <p:sp>
          <p:nvSpPr>
            <p:cNvPr id="45" name="文本框 44"/>
            <p:cNvSpPr txBox="1"/>
            <p:nvPr/>
          </p:nvSpPr>
          <p:spPr>
            <a:xfrm>
              <a:off x="5312280" y="392360"/>
              <a:ext cx="781806" cy="78180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zh-CN" altLang="en-US" b="1" dirty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</a:t>
              </a:r>
              <a:r>
                <a:rPr lang="zh-CN" altLang="en-US" b="1" dirty="0" smtClean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r>
                <a:rPr lang="zh-CN" altLang="en-US" b="1" dirty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</a:t>
              </a:r>
              <a:r>
                <a:rPr lang="zh-CN" altLang="en-US" b="1" dirty="0" smtClean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r>
                <a:rPr lang="zh-CN" altLang="en-US" b="1" dirty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</a:t>
              </a:r>
              <a:r>
                <a:rPr lang="zh-CN" altLang="en-US" b="1" dirty="0" smtClean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r>
                <a:rPr lang="zh-CN" altLang="en-US" b="1" dirty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丨丨丨丨丨丨丨</a:t>
              </a:r>
              <a:r>
                <a:rPr lang="zh-CN" altLang="en-US" b="1" dirty="0" smtClean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</a:t>
              </a:r>
              <a:r>
                <a:rPr lang="zh-CN" altLang="en-US" b="1" dirty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丨丨丨丨丨丨</a:t>
              </a:r>
              <a:r>
                <a:rPr lang="zh-CN" altLang="en-US" b="1" dirty="0" smtClean="0">
                  <a:solidFill>
                    <a:srgbClr val="DEDED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endParaRPr lang="zh-CN" altLang="en-US" b="1" dirty="0">
                <a:solidFill>
                  <a:srgbClr val="DEDED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381706" y="461788"/>
              <a:ext cx="642950" cy="642950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DEDE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932884" y="7838479"/>
            <a:ext cx="847738" cy="507945"/>
            <a:chOff x="8474075" y="1757113"/>
            <a:chExt cx="1582147" cy="947987"/>
          </a:xfrm>
        </p:grpSpPr>
        <p:sp>
          <p:nvSpPr>
            <p:cNvPr id="48" name="梯形 47"/>
            <p:cNvSpPr/>
            <p:nvPr/>
          </p:nvSpPr>
          <p:spPr>
            <a:xfrm flipV="1">
              <a:off x="8483600" y="2314575"/>
              <a:ext cx="657225" cy="390525"/>
            </a:xfrm>
            <a:prstGeom prst="trapezoid">
              <a:avLst/>
            </a:prstGeom>
            <a:noFill/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梯形 48"/>
            <p:cNvSpPr/>
            <p:nvPr/>
          </p:nvSpPr>
          <p:spPr>
            <a:xfrm flipV="1">
              <a:off x="9386297" y="2314575"/>
              <a:ext cx="657225" cy="390525"/>
            </a:xfrm>
            <a:prstGeom prst="trapezoid">
              <a:avLst/>
            </a:prstGeom>
            <a:noFill/>
            <a:ln w="635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9140825" y="2344368"/>
              <a:ext cx="242560" cy="79746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474075" y="1757113"/>
              <a:ext cx="468640" cy="544762"/>
              <a:chOff x="8474075" y="1757113"/>
              <a:chExt cx="468640" cy="544762"/>
            </a:xfrm>
          </p:grpSpPr>
          <p:cxnSp>
            <p:nvCxnSpPr>
              <p:cNvPr id="55" name="直接连接符 54"/>
              <p:cNvCxnSpPr/>
              <p:nvPr/>
            </p:nvCxnSpPr>
            <p:spPr>
              <a:xfrm flipV="1">
                <a:off x="8474075" y="1757113"/>
                <a:ext cx="304800" cy="544762"/>
              </a:xfrm>
              <a:prstGeom prst="line">
                <a:avLst/>
              </a:prstGeom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 flipV="1">
                <a:off x="8750613" y="1770624"/>
                <a:ext cx="192102" cy="112818"/>
              </a:xfrm>
              <a:prstGeom prst="line">
                <a:avLst/>
              </a:prstGeom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9587582" y="1757113"/>
              <a:ext cx="468640" cy="544762"/>
              <a:chOff x="8474075" y="1757113"/>
              <a:chExt cx="468640" cy="544762"/>
            </a:xfrm>
          </p:grpSpPr>
          <p:cxnSp>
            <p:nvCxnSpPr>
              <p:cNvPr id="53" name="直接连接符 52"/>
              <p:cNvCxnSpPr/>
              <p:nvPr/>
            </p:nvCxnSpPr>
            <p:spPr>
              <a:xfrm flipV="1">
                <a:off x="8474075" y="1757113"/>
                <a:ext cx="304800" cy="544762"/>
              </a:xfrm>
              <a:prstGeom prst="line">
                <a:avLst/>
              </a:prstGeom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H="1" flipV="1">
                <a:off x="8750613" y="1770624"/>
                <a:ext cx="192102" cy="112818"/>
              </a:xfrm>
              <a:prstGeom prst="line">
                <a:avLst/>
              </a:prstGeom>
              <a:ln w="635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矩形 3"/>
          <p:cNvSpPr/>
          <p:nvPr/>
        </p:nvSpPr>
        <p:spPr>
          <a:xfrm>
            <a:off x="2377678" y="3091609"/>
            <a:ext cx="12159549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5F5F5"/>
              </a:buClr>
              <a:buFont typeface="Microsoft Sans Serif" panose="020B0604020202020204" charset="0"/>
              <a:buNone/>
            </a:pPr>
            <a:r>
              <a:rPr lang="zh-CN" altLang="en-US" sz="3600" b="1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</a:t>
            </a:r>
            <a:r>
              <a:rPr lang="zh-CN" altLang="en-US" sz="3600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店铺设计理论课：定位创造价值</a:t>
            </a:r>
            <a:endParaRPr lang="zh-CN" altLang="en-US" sz="3600">
              <a:ln w="12700" cmpd="sng">
                <a:solidFill>
                  <a:srgbClr val="FE7C0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buClr>
                <a:srgbClr val="F5F5F5"/>
              </a:buClr>
              <a:buFont typeface="Microsoft Sans Serif" panose="020B0604020202020204" charset="0"/>
              <a:buNone/>
            </a:pPr>
            <a:endParaRPr lang="zh-CN" altLang="en-US" sz="3600">
              <a:ln w="12700" cmpd="sng">
                <a:solidFill>
                  <a:srgbClr val="FE7C0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buClr>
                <a:srgbClr val="F5F5F5"/>
              </a:buClr>
              <a:buFont typeface="Microsoft Sans Serif" panose="020B0604020202020204" charset="0"/>
              <a:buNone/>
            </a:pPr>
            <a:endParaRPr lang="zh-CN" altLang="en-US" sz="3600">
              <a:ln w="12700" cmpd="sng">
                <a:solidFill>
                  <a:srgbClr val="FE7C0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buClr>
                <a:srgbClr val="F5F5F5"/>
              </a:buClr>
              <a:buFont typeface="Microsoft Sans Serif" panose="020B0604020202020204" charset="0"/>
              <a:buNone/>
            </a:pPr>
            <a:r>
              <a:rPr lang="zh-CN" altLang="en-US" sz="3600" b="1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</a:t>
            </a:r>
            <a:r>
              <a:rPr lang="zh-CN" altLang="en-US" sz="3600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实际分析：店铺如何快速体现定位。如何做？设计趋势（移动</a:t>
            </a:r>
            <a:r>
              <a:rPr lang="en-US" altLang="zh-CN" sz="3600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3600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占比）</a:t>
            </a:r>
            <a:endParaRPr lang="zh-CN" altLang="en-US" sz="3600">
              <a:ln w="12700" cmpd="sng">
                <a:solidFill>
                  <a:srgbClr val="FE7C0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buClr>
                <a:srgbClr val="F5F5F5"/>
              </a:buClr>
              <a:buFont typeface="Microsoft Sans Serif" panose="020B0604020202020204" charset="0"/>
              <a:buNone/>
            </a:pPr>
            <a:r>
              <a:rPr lang="zh-CN" altLang="en-US" sz="3600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首页（日常、活动）、主图、详情页、广告类（钻展、直通车）</a:t>
            </a:r>
            <a:endParaRPr lang="zh-CN" altLang="en-US" sz="3600">
              <a:ln w="12700" cmpd="sng">
                <a:solidFill>
                  <a:srgbClr val="FE7C0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buClr>
                <a:srgbClr val="F5F5F5"/>
              </a:buClr>
              <a:buFont typeface="Microsoft Sans Serif" panose="020B0604020202020204" charset="0"/>
              <a:buNone/>
            </a:pPr>
            <a:endParaRPr kumimoji="0" lang="zh-CN" altLang="en-US" sz="3600" b="1" dirty="0">
              <a:ln w="12700" cmpd="sng">
                <a:solidFill>
                  <a:srgbClr val="FE7C0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buClr>
                <a:srgbClr val="F5F5F5"/>
              </a:buClr>
              <a:buFont typeface="Microsoft Sans Serif" panose="020B0604020202020204" charset="0"/>
              <a:buNone/>
            </a:pPr>
            <a:r>
              <a:rPr lang="zh-CN" altLang="en-US" sz="3600" b="1" dirty="0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r>
              <a:rPr lang="zh-CN" altLang="en-US" sz="3600" b="1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3600" dirty="0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设计一般问题，广告法</a:t>
            </a:r>
            <a:r>
              <a:rPr lang="en-US" altLang="zh-CN" sz="3600" dirty="0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3600" dirty="0">
                <a:ln w="12700" cmpd="sng">
                  <a:solidFill>
                    <a:srgbClr val="FE7C0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落地页投诉等</a:t>
            </a:r>
            <a:endParaRPr lang="zh-CN" altLang="en-US" sz="3600" dirty="0">
              <a:ln w="12700" cmpd="sng">
                <a:solidFill>
                  <a:srgbClr val="FE7C0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377445" y="1447519"/>
            <a:ext cx="644397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6000" dirty="0" smtClean="0">
                <a:solidFill>
                  <a:srgbClr val="FE7C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讲点什么</a:t>
            </a:r>
            <a:endParaRPr lang="zh-CN" sz="6000" dirty="0" smtClean="0">
              <a:solidFill>
                <a:srgbClr val="FE7C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454810" y="502507"/>
            <a:ext cx="975296" cy="270040"/>
          </a:xfrm>
          <a:prstGeom prst="ellipse">
            <a:avLst/>
          </a:prstGeom>
          <a:noFill/>
          <a:ln w="101600">
            <a:solidFill>
              <a:srgbClr val="F6F4B6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/>
        </p:nvSpPr>
        <p:spPr bwMode="auto">
          <a:xfrm>
            <a:off x="1037167" y="142240"/>
            <a:ext cx="10843260" cy="14770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charset="0"/>
              <a:buNone/>
              <a:defRPr/>
            </a:pPr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店铺如何快速体现定位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 flipV="1">
            <a:off x="674793" y="689187"/>
            <a:ext cx="0" cy="1788584"/>
          </a:xfrm>
          <a:prstGeom prst="line">
            <a:avLst/>
          </a:prstGeom>
          <a:noFill/>
          <a:ln w="25400" cap="flat" cmpd="sng">
            <a:solidFill>
              <a:srgbClr val="FF6D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6260" y="542713"/>
            <a:ext cx="5168053" cy="767418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6413" y="1618827"/>
            <a:ext cx="3032760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735"/>
              <a:t>首页布局设计</a:t>
            </a:r>
            <a:endParaRPr lang="zh-CN" altLang="en-US" sz="3735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67" y="1782233"/>
            <a:ext cx="3740573" cy="62814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727" y="1782233"/>
            <a:ext cx="1400387" cy="63127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" y="2801620"/>
            <a:ext cx="3290147" cy="509439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 bwMode="auto">
          <a:xfrm>
            <a:off x="1255607" y="884767"/>
            <a:ext cx="10523220" cy="8210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algn="l"/>
            <a:r>
              <a:rPr lang="zh-CN" altLang="en-US" sz="53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品牌</a:t>
            </a:r>
            <a:r>
              <a:rPr lang="en-US" altLang="zh-CN" sz="53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SLOGAN</a:t>
            </a:r>
            <a:r>
              <a:rPr lang="zh-CN" altLang="en-US" sz="53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设计表现</a:t>
            </a:r>
            <a:endParaRPr lang="zh-CN" altLang="en-US" sz="533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553" y="1955800"/>
            <a:ext cx="13202073" cy="6169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 bwMode="auto">
          <a:xfrm>
            <a:off x="1255607" y="884767"/>
            <a:ext cx="10523220" cy="8210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algn="l"/>
            <a:r>
              <a:rPr lang="zh-CN" sz="53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店招表现</a:t>
            </a:r>
            <a:endParaRPr lang="zh-CN" sz="533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72473" y="659553"/>
            <a:ext cx="3088640" cy="1241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735">
                <a:latin typeface="微软雅黑" panose="020B0503020204020204" pitchFamily="34" charset="-122"/>
                <a:ea typeface="微软雅黑" panose="020B0503020204020204" pitchFamily="34" charset="-122"/>
              </a:rPr>
              <a:t>图片诠释产品</a:t>
            </a:r>
            <a:endParaRPr lang="zh-CN" altLang="en-US" sz="3735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735">
                <a:latin typeface="微软雅黑" panose="020B0503020204020204" pitchFamily="34" charset="-122"/>
                <a:ea typeface="微软雅黑" panose="020B0503020204020204" pitchFamily="34" charset="-122"/>
              </a:rPr>
              <a:t>口号宣传实力</a:t>
            </a:r>
            <a:endParaRPr lang="zh-CN" altLang="en-US" sz="37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607" y="1930400"/>
            <a:ext cx="11543453" cy="1336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07" y="3570393"/>
            <a:ext cx="11544300" cy="11362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07" y="4912360"/>
            <a:ext cx="11595100" cy="12505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607" y="6300047"/>
            <a:ext cx="11595100" cy="1459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 bwMode="auto">
          <a:xfrm>
            <a:off x="1255607" y="884767"/>
            <a:ext cx="10523220" cy="8210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algn="l"/>
            <a:r>
              <a:rPr lang="zh-CN" sz="53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海报视觉表现</a:t>
            </a:r>
            <a:endParaRPr lang="zh-CN" sz="533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1123527" y="1874520"/>
            <a:ext cx="10487660" cy="12835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lnSpc>
                <a:spcPct val="130000"/>
              </a:lnSpc>
              <a:spcBef>
                <a:spcPct val="20000"/>
              </a:spcBef>
              <a:buNone/>
            </a:pPr>
            <a:r>
              <a:rPr lang="zh-CN" altLang="en-US" sz="2665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三要素：干嘛？产品</a:t>
            </a:r>
            <a:r>
              <a:rPr lang="en-US" altLang="zh-CN" sz="2665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65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人物？背景</a:t>
            </a:r>
            <a:endParaRPr lang="zh-CN" altLang="en-US" sz="2665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607" y="2918248"/>
            <a:ext cx="7360920" cy="33062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273" y="2918248"/>
            <a:ext cx="4700693" cy="3365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5607" y="6965527"/>
            <a:ext cx="14115627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665" b="1">
                <a:latin typeface="微软雅黑" panose="020B0503020204020204" pitchFamily="34" charset="-122"/>
                <a:ea typeface="微软雅黑" panose="020B0503020204020204" pitchFamily="34" charset="-122"/>
              </a:rPr>
              <a:t>2秒原则：</a:t>
            </a:r>
            <a:r>
              <a:rPr lang="zh-CN" altLang="en-US" sz="2665">
                <a:latin typeface="微软雅黑" panose="020B0503020204020204" pitchFamily="34" charset="-122"/>
                <a:ea typeface="微软雅黑" panose="020B0503020204020204" pitchFamily="34" charset="-122"/>
              </a:rPr>
              <a:t>互联网上的广告图，只有2秒的生存时间，要么被忽视，要么被关闭，要么被点击。所以，请在两秒内把想说的事情说完，不要装逼耍内涵！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8707" y="481753"/>
            <a:ext cx="5320030" cy="748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26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产品多</a:t>
            </a:r>
            <a:r>
              <a:rPr lang="en-US" altLang="zh-CN" sz="426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426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分类至关重要</a:t>
            </a:r>
            <a:endParaRPr lang="zh-CN" altLang="en-US" sz="4265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495" y="7316047"/>
            <a:ext cx="13909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讲解第一步：需要什么？导航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底部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流量进店，通过海报了解活动跟产品</a:t>
            </a:r>
            <a:endParaRPr 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通过分类快速找到自己想要的商品</a:t>
            </a:r>
            <a:endParaRPr 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484630"/>
            <a:ext cx="11729720" cy="5673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609600" y="1567180"/>
            <a:ext cx="10696787" cy="26449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30000"/>
              </a:lnSpc>
              <a:buNone/>
            </a:pPr>
            <a:r>
              <a:rPr lang="zh-CN" altLang="en-US" sz="266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产品表现几大要素：</a:t>
            </a:r>
            <a:endParaRPr lang="zh-CN" altLang="en-US" sz="2665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algn="l">
              <a:lnSpc>
                <a:spcPct val="130000"/>
              </a:lnSpc>
              <a:buNone/>
            </a:pPr>
            <a:r>
              <a:rPr lang="zh-CN" sz="2665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商品、标题（主次）、价格（分日常、活动）、立即购买</a:t>
            </a:r>
            <a:r>
              <a:rPr lang="en-US" altLang="zh-CN" sz="2665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65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抢购等</a:t>
            </a:r>
            <a:endParaRPr lang="zh-CN" altLang="en-US" sz="2665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609600" y="485564"/>
            <a:ext cx="10896600" cy="74803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p>
            <a:pPr lvl="0"/>
            <a:r>
              <a:rPr lang="zh-CN" altLang="en-US" sz="42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产品体现法则</a:t>
            </a:r>
            <a:endParaRPr lang="zh-CN" altLang="en-US" sz="42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432387"/>
            <a:ext cx="7752927" cy="3996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153" y="3432387"/>
            <a:ext cx="10894060" cy="3996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/>
          <p:nvPr/>
        </p:nvSpPr>
        <p:spPr bwMode="auto">
          <a:xfrm>
            <a:off x="934720" y="1562947"/>
            <a:ext cx="14671887" cy="590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charset="0"/>
              <a:buNone/>
              <a:defRPr/>
            </a:pPr>
            <a:r>
              <a:rPr lang="zh-CN" altLang="en-US" sz="32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产品多：跳转</a:t>
            </a:r>
            <a:r>
              <a:rPr lang="en-US" altLang="zh-CN" sz="32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32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悬浮来解决</a:t>
            </a:r>
            <a:endParaRPr lang="zh-CN" altLang="en-US" sz="3200" dirty="0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720" y="2534920"/>
            <a:ext cx="14967373" cy="252645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4720" y="5834380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解决买家盲目选择：超市吊牌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609600" y="1567180"/>
            <a:ext cx="10696787" cy="26449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30000"/>
              </a:lnSpc>
              <a:buNone/>
            </a:pPr>
            <a:r>
              <a:rPr lang="zh-CN" altLang="en-US" sz="266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尾部二次分流</a:t>
            </a:r>
            <a:endParaRPr lang="zh-CN" altLang="en-US" sz="2665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algn="l">
              <a:lnSpc>
                <a:spcPct val="130000"/>
              </a:lnSpc>
              <a:buNone/>
            </a:pPr>
            <a:r>
              <a:rPr lang="zh-CN" altLang="en-US" sz="266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品牌实力展示【放心购买】</a:t>
            </a:r>
            <a:endParaRPr lang="zh-CN" altLang="en-US" sz="2665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algn="l">
              <a:lnSpc>
                <a:spcPct val="130000"/>
              </a:lnSpc>
              <a:buNone/>
            </a:pPr>
            <a:endParaRPr lang="zh-CN" altLang="en-US" sz="2665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algn="l">
              <a:lnSpc>
                <a:spcPct val="130000"/>
              </a:lnSpc>
              <a:buNone/>
            </a:pPr>
            <a:r>
              <a:rPr lang="zh-CN" altLang="en-US" sz="2665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流量碎片及流量的来之不易</a:t>
            </a:r>
            <a:endParaRPr lang="zh-CN" altLang="en-US" sz="2665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609600" y="485564"/>
            <a:ext cx="10896600" cy="74803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p>
            <a:pPr lvl="0"/>
            <a:r>
              <a:rPr lang="zh-CN" altLang="en-US" sz="42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还在犹豫？买哪些？</a:t>
            </a:r>
            <a:endParaRPr lang="zh-CN" altLang="en-US" sz="42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4647" y="1264073"/>
            <a:ext cx="8883227" cy="5950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/>
      <p:bldP spid="3" grpId="1" bldLvl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609600" y="485564"/>
            <a:ext cx="10896600" cy="74803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p>
            <a:pPr lvl="0"/>
            <a:r>
              <a:rPr lang="zh-CN" altLang="en-US" sz="42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电脑</a:t>
            </a:r>
            <a:r>
              <a:rPr lang="en-US" altLang="zh-CN" sz="42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42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无线占比</a:t>
            </a:r>
            <a:endParaRPr lang="zh-CN" altLang="en-US" sz="42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1534160"/>
            <a:ext cx="1312799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2016天猫双11全球狂欢节总交易额超1207亿</a:t>
            </a:r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无线交易额占比81.87%，覆盖235个国家和地区</a:t>
            </a:r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5800" y="3771900"/>
            <a:ext cx="2082800" cy="3542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735">
                <a:latin typeface="微软雅黑" panose="020B0503020204020204" pitchFamily="34" charset="-122"/>
                <a:ea typeface="微软雅黑" panose="020B0503020204020204" pitchFamily="34" charset="-122"/>
              </a:rPr>
              <a:t>清晰</a:t>
            </a:r>
            <a:endParaRPr lang="zh-CN" altLang="en-US" sz="3735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735">
                <a:latin typeface="微软雅黑" panose="020B0503020204020204" pitchFamily="34" charset="-122"/>
                <a:ea typeface="微软雅黑" panose="020B0503020204020204" pitchFamily="34" charset="-122"/>
              </a:rPr>
              <a:t>布局合理</a:t>
            </a:r>
            <a:endParaRPr lang="zh-CN" altLang="en-US" sz="3735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735">
                <a:latin typeface="微软雅黑" panose="020B0503020204020204" pitchFamily="34" charset="-122"/>
                <a:ea typeface="微软雅黑" panose="020B0503020204020204" pitchFamily="34" charset="-122"/>
              </a:rPr>
              <a:t>简洁</a:t>
            </a:r>
            <a:endParaRPr lang="zh-CN" altLang="en-US" sz="3735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735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735">
                <a:latin typeface="微软雅黑" panose="020B0503020204020204" pitchFamily="34" charset="-122"/>
                <a:ea typeface="微软雅黑" panose="020B0503020204020204" pitchFamily="34" charset="-122"/>
              </a:rPr>
              <a:t>跳转</a:t>
            </a:r>
            <a:endParaRPr lang="zh-CN" altLang="en-US" sz="3735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735">
                <a:latin typeface="微软雅黑" panose="020B0503020204020204" pitchFamily="34" charset="-122"/>
                <a:ea typeface="微软雅黑" panose="020B0503020204020204" pitchFamily="34" charset="-122"/>
              </a:rPr>
              <a:t>分类设置</a:t>
            </a:r>
            <a:endParaRPr lang="zh-CN" altLang="en-US" sz="37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473" y="3504353"/>
            <a:ext cx="3682153" cy="4242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373" y="3401907"/>
            <a:ext cx="3590713" cy="4446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609600" y="485564"/>
            <a:ext cx="10896600" cy="74803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p>
            <a:pPr lvl="0"/>
            <a:r>
              <a:rPr lang="zh-CN" altLang="en-US" sz="42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承接页</a:t>
            </a:r>
            <a:r>
              <a:rPr lang="en-US" altLang="zh-CN" sz="42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42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活动页面</a:t>
            </a:r>
            <a:endParaRPr lang="zh-CN" altLang="en-US" sz="42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1534160"/>
            <a:ext cx="107175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承接官方活动的单页</a:t>
            </a:r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主题明确</a:t>
            </a:r>
            <a:r>
              <a:rPr lang="en-US" altLang="zh-CN" sz="48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氛围营造</a:t>
            </a:r>
            <a:r>
              <a:rPr lang="en-US" altLang="zh-CN" sz="48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凸显力度</a:t>
            </a:r>
            <a:r>
              <a:rPr lang="en-US" altLang="zh-CN" sz="48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刺激消费</a:t>
            </a:r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883660"/>
            <a:ext cx="8508153" cy="31707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540" y="3883660"/>
            <a:ext cx="6606540" cy="3170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FEA91B"/>
            </a:gs>
            <a:gs pos="56000">
              <a:srgbClr val="FE9017"/>
            </a:gs>
            <a:gs pos="100000">
              <a:srgbClr val="FE7B1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18717" y="936859"/>
            <a:ext cx="642950" cy="642950"/>
            <a:chOff x="1118717" y="936859"/>
            <a:chExt cx="642950" cy="642950"/>
          </a:xfrm>
        </p:grpSpPr>
        <p:sp>
          <p:nvSpPr>
            <p:cNvPr id="6" name="椭圆 5"/>
            <p:cNvSpPr/>
            <p:nvPr/>
          </p:nvSpPr>
          <p:spPr>
            <a:xfrm>
              <a:off x="1118717" y="936859"/>
              <a:ext cx="642950" cy="642950"/>
            </a:xfrm>
            <a:prstGeom prst="ellipse">
              <a:avLst/>
            </a:prstGeom>
            <a:noFill/>
            <a:ln w="508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1013731">
              <a:off x="1409529" y="1091132"/>
              <a:ext cx="325719" cy="268006"/>
              <a:chOff x="7767592" y="936859"/>
              <a:chExt cx="484645" cy="398775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7767592" y="936859"/>
                <a:ext cx="97678" cy="394260"/>
              </a:xfrm>
              <a:prstGeom prst="roundRect">
                <a:avLst>
                  <a:gd name="adj" fmla="val 50000"/>
                </a:avLst>
              </a:prstGeom>
              <a:solidFill>
                <a:srgbClr val="FB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5400000">
                <a:off x="7962354" y="1045751"/>
                <a:ext cx="97678" cy="482088"/>
              </a:xfrm>
              <a:prstGeom prst="roundRect">
                <a:avLst>
                  <a:gd name="adj" fmla="val 50000"/>
                </a:avLst>
              </a:prstGeom>
              <a:solidFill>
                <a:srgbClr val="FB7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4673778" y="1099280"/>
            <a:ext cx="571838" cy="1083482"/>
            <a:chOff x="14494334" y="759282"/>
            <a:chExt cx="930726" cy="1763477"/>
          </a:xfrm>
        </p:grpSpPr>
        <p:sp>
          <p:nvSpPr>
            <p:cNvPr id="12" name="圆角矩形 11"/>
            <p:cNvSpPr/>
            <p:nvPr/>
          </p:nvSpPr>
          <p:spPr>
            <a:xfrm>
              <a:off x="14701160" y="1435309"/>
              <a:ext cx="723900" cy="1087450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5009578" y="1614194"/>
              <a:ext cx="96395" cy="236448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曲线连接符 15"/>
            <p:cNvCxnSpPr>
              <a:stCxn id="12" idx="0"/>
            </p:cNvCxnSpPr>
            <p:nvPr/>
          </p:nvCxnSpPr>
          <p:spPr>
            <a:xfrm rot="16200000" flipV="1">
              <a:off x="14440709" y="812907"/>
              <a:ext cx="676027" cy="568777"/>
            </a:xfrm>
            <a:prstGeom prst="curvedConnector3">
              <a:avLst/>
            </a:prstGeom>
            <a:ln w="762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 rot="1429089">
            <a:off x="14740937" y="5901289"/>
            <a:ext cx="1009356" cy="1318342"/>
            <a:chOff x="14128955" y="7020232"/>
            <a:chExt cx="1445342" cy="1887794"/>
          </a:xfrm>
        </p:grpSpPr>
        <p:sp>
          <p:nvSpPr>
            <p:cNvPr id="19" name="圆角矩形 18"/>
            <p:cNvSpPr/>
            <p:nvPr/>
          </p:nvSpPr>
          <p:spPr>
            <a:xfrm>
              <a:off x="14128955" y="7020232"/>
              <a:ext cx="1445342" cy="1887794"/>
            </a:xfrm>
            <a:prstGeom prst="roundRect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4291431" y="7172632"/>
              <a:ext cx="1120391" cy="1463368"/>
            </a:xfrm>
            <a:prstGeom prst="roundRect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765226" y="8689447"/>
              <a:ext cx="172800" cy="172800"/>
            </a:xfrm>
            <a:prstGeom prst="ellipse">
              <a:avLst/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rot="2073075">
            <a:off x="13018" y="7341037"/>
            <a:ext cx="814324" cy="570838"/>
            <a:chOff x="14469118" y="2647249"/>
            <a:chExt cx="1406476" cy="985934"/>
          </a:xfrm>
        </p:grpSpPr>
        <p:sp>
          <p:nvSpPr>
            <p:cNvPr id="24" name="矩形 23"/>
            <p:cNvSpPr/>
            <p:nvPr/>
          </p:nvSpPr>
          <p:spPr>
            <a:xfrm rot="912229">
              <a:off x="14469118" y="2647249"/>
              <a:ext cx="1406476" cy="970496"/>
            </a:xfrm>
            <a:prstGeom prst="rect">
              <a:avLst/>
            </a:prstGeom>
            <a:solidFill>
              <a:srgbClr val="FE8413"/>
            </a:solidFill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4469118" y="2662687"/>
              <a:ext cx="1406476" cy="970496"/>
            </a:xfrm>
            <a:prstGeom prst="rect">
              <a:avLst/>
            </a:prstGeom>
            <a:solidFill>
              <a:srgbClr val="FE8413"/>
            </a:solidFill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4601371" y="2786743"/>
              <a:ext cx="1190172" cy="696686"/>
            </a:xfrm>
            <a:custGeom>
              <a:avLst/>
              <a:gdLst>
                <a:gd name="connsiteX0" fmla="*/ 0 w 1190172"/>
                <a:gd name="connsiteY0" fmla="*/ 696686 h 696686"/>
                <a:gd name="connsiteX1" fmla="*/ 1190172 w 1190172"/>
                <a:gd name="connsiteY1" fmla="*/ 696686 h 696686"/>
                <a:gd name="connsiteX2" fmla="*/ 1074058 w 1190172"/>
                <a:gd name="connsiteY2" fmla="*/ 290286 h 696686"/>
                <a:gd name="connsiteX3" fmla="*/ 783772 w 1190172"/>
                <a:gd name="connsiteY3" fmla="*/ 493486 h 696686"/>
                <a:gd name="connsiteX4" fmla="*/ 653143 w 1190172"/>
                <a:gd name="connsiteY4" fmla="*/ 0 h 696686"/>
                <a:gd name="connsiteX5" fmla="*/ 406400 w 1190172"/>
                <a:gd name="connsiteY5" fmla="*/ 377371 h 696686"/>
                <a:gd name="connsiteX6" fmla="*/ 203200 w 1190172"/>
                <a:gd name="connsiteY6" fmla="*/ 203200 h 696686"/>
                <a:gd name="connsiteX7" fmla="*/ 0 w 1190172"/>
                <a:gd name="connsiteY7" fmla="*/ 696686 h 69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0172" h="696686">
                  <a:moveTo>
                    <a:pt x="0" y="696686"/>
                  </a:moveTo>
                  <a:lnTo>
                    <a:pt x="1190172" y="696686"/>
                  </a:lnTo>
                  <a:lnTo>
                    <a:pt x="1074058" y="290286"/>
                  </a:lnTo>
                  <a:lnTo>
                    <a:pt x="783772" y="493486"/>
                  </a:lnTo>
                  <a:lnTo>
                    <a:pt x="653143" y="0"/>
                  </a:lnTo>
                  <a:lnTo>
                    <a:pt x="406400" y="377371"/>
                  </a:lnTo>
                  <a:lnTo>
                    <a:pt x="203200" y="203200"/>
                  </a:lnTo>
                  <a:lnTo>
                    <a:pt x="0" y="696686"/>
                  </a:lnTo>
                  <a:close/>
                </a:path>
              </a:pathLst>
            </a:cu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rot="1429089">
              <a:off x="14714769" y="2783576"/>
              <a:ext cx="120675" cy="120675"/>
            </a:xfrm>
            <a:prstGeom prst="ellipse">
              <a:avLst/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1696087" y="7925916"/>
            <a:ext cx="1159842" cy="939377"/>
            <a:chOff x="133350" y="3028125"/>
            <a:chExt cx="2191986" cy="1775329"/>
          </a:xfrm>
        </p:grpSpPr>
        <p:sp>
          <p:nvSpPr>
            <p:cNvPr id="29" name="椭圆 28"/>
            <p:cNvSpPr/>
            <p:nvPr/>
          </p:nvSpPr>
          <p:spPr>
            <a:xfrm>
              <a:off x="133350" y="4419600"/>
              <a:ext cx="2191986" cy="383854"/>
            </a:xfrm>
            <a:prstGeom prst="ellipse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0" name="曲线连接符 29"/>
            <p:cNvCxnSpPr/>
            <p:nvPr/>
          </p:nvCxnSpPr>
          <p:spPr>
            <a:xfrm rot="16200000" flipV="1">
              <a:off x="492570" y="3243243"/>
              <a:ext cx="629474" cy="199237"/>
            </a:xfrm>
            <a:prstGeom prst="curvedConnector3">
              <a:avLst/>
            </a:prstGeom>
            <a:ln w="762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线连接符 32"/>
            <p:cNvCxnSpPr/>
            <p:nvPr/>
          </p:nvCxnSpPr>
          <p:spPr>
            <a:xfrm rot="16200000" flipV="1">
              <a:off x="823212" y="3243243"/>
              <a:ext cx="629474" cy="199237"/>
            </a:xfrm>
            <a:prstGeom prst="curvedConnector3">
              <a:avLst/>
            </a:prstGeom>
            <a:ln w="762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/>
            <p:nvPr/>
          </p:nvCxnSpPr>
          <p:spPr>
            <a:xfrm rot="16200000" flipV="1">
              <a:off x="1163376" y="3243244"/>
              <a:ext cx="629474" cy="199237"/>
            </a:xfrm>
            <a:prstGeom prst="curvedConnector3">
              <a:avLst/>
            </a:prstGeom>
            <a:ln w="762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弦形 34"/>
            <p:cNvSpPr/>
            <p:nvPr/>
          </p:nvSpPr>
          <p:spPr>
            <a:xfrm rot="11700000">
              <a:off x="1458618" y="3846337"/>
              <a:ext cx="636982" cy="517908"/>
            </a:xfrm>
            <a:prstGeom prst="chord">
              <a:avLst>
                <a:gd name="adj1" fmla="val 3148307"/>
                <a:gd name="adj2" fmla="val 16200000"/>
              </a:avLst>
            </a:prstGeom>
            <a:solidFill>
              <a:srgbClr val="FE8413"/>
            </a:solidFill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弦形 27"/>
            <p:cNvSpPr/>
            <p:nvPr/>
          </p:nvSpPr>
          <p:spPr>
            <a:xfrm rot="17364254">
              <a:off x="533209" y="3307871"/>
              <a:ext cx="1392268" cy="1392268"/>
            </a:xfrm>
            <a:prstGeom prst="chord">
              <a:avLst>
                <a:gd name="adj1" fmla="val 3148307"/>
                <a:gd name="adj2" fmla="val 16200000"/>
              </a:avLst>
            </a:prstGeom>
            <a:solidFill>
              <a:srgbClr val="FE8F17"/>
            </a:solidFill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9347745">
            <a:off x="1332662" y="4594000"/>
            <a:ext cx="1179266" cy="892794"/>
            <a:chOff x="11546227" y="1322197"/>
            <a:chExt cx="2153283" cy="1630199"/>
          </a:xfrm>
        </p:grpSpPr>
        <p:sp>
          <p:nvSpPr>
            <p:cNvPr id="37" name="圆角矩形 36"/>
            <p:cNvSpPr/>
            <p:nvPr/>
          </p:nvSpPr>
          <p:spPr>
            <a:xfrm>
              <a:off x="11546227" y="1322197"/>
              <a:ext cx="2153283" cy="1421003"/>
            </a:xfrm>
            <a:prstGeom prst="roundRect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2593256" y="2738076"/>
              <a:ext cx="59225" cy="145274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 rot="5400000">
              <a:off x="12577217" y="2306810"/>
              <a:ext cx="91303" cy="1199870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 rot="5400000">
              <a:off x="12600008" y="1489680"/>
              <a:ext cx="45720" cy="2119032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1429089">
              <a:off x="12562531" y="2583867"/>
              <a:ext cx="120675" cy="120675"/>
            </a:xfrm>
            <a:prstGeom prst="ellipse">
              <a:avLst/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17585440">
            <a:off x="11829312" y="816911"/>
            <a:ext cx="446767" cy="812433"/>
            <a:chOff x="11221460" y="1258390"/>
            <a:chExt cx="603250" cy="1096993"/>
          </a:xfrm>
        </p:grpSpPr>
        <p:sp>
          <p:nvSpPr>
            <p:cNvPr id="43" name="任意多边形 42"/>
            <p:cNvSpPr/>
            <p:nvPr/>
          </p:nvSpPr>
          <p:spPr>
            <a:xfrm rot="5400000">
              <a:off x="11324231" y="1854904"/>
              <a:ext cx="397708" cy="603250"/>
            </a:xfrm>
            <a:custGeom>
              <a:avLst/>
              <a:gdLst>
                <a:gd name="connsiteX0" fmla="*/ 0 w 872888"/>
                <a:gd name="connsiteY0" fmla="*/ 1172814 h 1324014"/>
                <a:gd name="connsiteX1" fmla="*/ 11071 w 872888"/>
                <a:gd name="connsiteY1" fmla="*/ 1115918 h 1324014"/>
                <a:gd name="connsiteX2" fmla="*/ 27823 w 872888"/>
                <a:gd name="connsiteY2" fmla="*/ 1090690 h 1324014"/>
                <a:gd name="connsiteX3" fmla="*/ 21278 w 872888"/>
                <a:gd name="connsiteY3" fmla="*/ 1090690 h 1324014"/>
                <a:gd name="connsiteX4" fmla="*/ 41025 w 872888"/>
                <a:gd name="connsiteY4" fmla="*/ 1070810 h 1324014"/>
                <a:gd name="connsiteX5" fmla="*/ 44285 w 872888"/>
                <a:gd name="connsiteY5" fmla="*/ 1065900 h 1324014"/>
                <a:gd name="connsiteX6" fmla="*/ 285073 w 872888"/>
                <a:gd name="connsiteY6" fmla="*/ 825112 h 1324014"/>
                <a:gd name="connsiteX7" fmla="*/ 447083 w 872888"/>
                <a:gd name="connsiteY7" fmla="*/ 662007 h 1324014"/>
                <a:gd name="connsiteX8" fmla="*/ 285075 w 872888"/>
                <a:gd name="connsiteY8" fmla="*/ 498904 h 1324014"/>
                <a:gd name="connsiteX9" fmla="*/ 44285 w 872888"/>
                <a:gd name="connsiteY9" fmla="*/ 258115 h 1324014"/>
                <a:gd name="connsiteX10" fmla="*/ 41024 w 872888"/>
                <a:gd name="connsiteY10" fmla="*/ 253204 h 1324014"/>
                <a:gd name="connsiteX11" fmla="*/ 21278 w 872888"/>
                <a:gd name="connsiteY11" fmla="*/ 233324 h 1324014"/>
                <a:gd name="connsiteX12" fmla="*/ 27823 w 872888"/>
                <a:gd name="connsiteY12" fmla="*/ 233324 h 1324014"/>
                <a:gd name="connsiteX13" fmla="*/ 11071 w 872888"/>
                <a:gd name="connsiteY13" fmla="*/ 208096 h 1324014"/>
                <a:gd name="connsiteX14" fmla="*/ 0 w 872888"/>
                <a:gd name="connsiteY14" fmla="*/ 151200 h 1324014"/>
                <a:gd name="connsiteX15" fmla="*/ 44285 w 872888"/>
                <a:gd name="connsiteY15" fmla="*/ 44285 h 1324014"/>
                <a:gd name="connsiteX16" fmla="*/ 258114 w 872888"/>
                <a:gd name="connsiteY16" fmla="*/ 44285 h 1324014"/>
                <a:gd name="connsiteX17" fmla="*/ 723463 w 872888"/>
                <a:gd name="connsiteY17" fmla="*/ 509634 h 1324014"/>
                <a:gd name="connsiteX18" fmla="*/ 727346 w 872888"/>
                <a:gd name="connsiteY18" fmla="*/ 515481 h 1324014"/>
                <a:gd name="connsiteX19" fmla="*/ 872888 w 872888"/>
                <a:gd name="connsiteY19" fmla="*/ 662007 h 1324014"/>
                <a:gd name="connsiteX20" fmla="*/ 727346 w 872888"/>
                <a:gd name="connsiteY20" fmla="*/ 808533 h 1324014"/>
                <a:gd name="connsiteX21" fmla="*/ 723463 w 872888"/>
                <a:gd name="connsiteY21" fmla="*/ 814381 h 1324014"/>
                <a:gd name="connsiteX22" fmla="*/ 258114 w 872888"/>
                <a:gd name="connsiteY22" fmla="*/ 1279729 h 1324014"/>
                <a:gd name="connsiteX23" fmla="*/ 44285 w 872888"/>
                <a:gd name="connsiteY23" fmla="*/ 1279729 h 1324014"/>
                <a:gd name="connsiteX24" fmla="*/ 0 w 872888"/>
                <a:gd name="connsiteY24" fmla="*/ 1172814 h 13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2888" h="1324014">
                  <a:moveTo>
                    <a:pt x="0" y="1172814"/>
                  </a:moveTo>
                  <a:cubicBezTo>
                    <a:pt x="0" y="1153467"/>
                    <a:pt x="3690" y="1134119"/>
                    <a:pt x="11071" y="1115918"/>
                  </a:cubicBezTo>
                  <a:lnTo>
                    <a:pt x="27823" y="1090690"/>
                  </a:lnTo>
                  <a:lnTo>
                    <a:pt x="21278" y="1090690"/>
                  </a:lnTo>
                  <a:lnTo>
                    <a:pt x="41025" y="1070810"/>
                  </a:lnTo>
                  <a:lnTo>
                    <a:pt x="44285" y="1065900"/>
                  </a:lnTo>
                  <a:lnTo>
                    <a:pt x="285073" y="825112"/>
                  </a:lnTo>
                  <a:lnTo>
                    <a:pt x="447083" y="662007"/>
                  </a:lnTo>
                  <a:lnTo>
                    <a:pt x="285075" y="498904"/>
                  </a:lnTo>
                  <a:lnTo>
                    <a:pt x="44285" y="258115"/>
                  </a:lnTo>
                  <a:lnTo>
                    <a:pt x="41024" y="253204"/>
                  </a:lnTo>
                  <a:lnTo>
                    <a:pt x="21278" y="233324"/>
                  </a:lnTo>
                  <a:lnTo>
                    <a:pt x="27823" y="233324"/>
                  </a:lnTo>
                  <a:lnTo>
                    <a:pt x="11071" y="208096"/>
                  </a:lnTo>
                  <a:cubicBezTo>
                    <a:pt x="3690" y="189895"/>
                    <a:pt x="0" y="170547"/>
                    <a:pt x="0" y="151200"/>
                  </a:cubicBezTo>
                  <a:cubicBezTo>
                    <a:pt x="0" y="112504"/>
                    <a:pt x="14762" y="73809"/>
                    <a:pt x="44285" y="44285"/>
                  </a:cubicBezTo>
                  <a:cubicBezTo>
                    <a:pt x="103332" y="-14762"/>
                    <a:pt x="199068" y="-14762"/>
                    <a:pt x="258114" y="44285"/>
                  </a:cubicBezTo>
                  <a:lnTo>
                    <a:pt x="723463" y="509634"/>
                  </a:lnTo>
                  <a:lnTo>
                    <a:pt x="727346" y="515481"/>
                  </a:lnTo>
                  <a:lnTo>
                    <a:pt x="872888" y="662007"/>
                  </a:lnTo>
                  <a:lnTo>
                    <a:pt x="727346" y="808533"/>
                  </a:lnTo>
                  <a:lnTo>
                    <a:pt x="723463" y="814381"/>
                  </a:lnTo>
                  <a:lnTo>
                    <a:pt x="258114" y="1279729"/>
                  </a:lnTo>
                  <a:cubicBezTo>
                    <a:pt x="199068" y="1338776"/>
                    <a:pt x="103332" y="1338776"/>
                    <a:pt x="44285" y="1279729"/>
                  </a:cubicBezTo>
                  <a:cubicBezTo>
                    <a:pt x="14762" y="1250205"/>
                    <a:pt x="0" y="1211510"/>
                    <a:pt x="0" y="1172814"/>
                  </a:cubicBezTo>
                  <a:close/>
                </a:path>
              </a:pathLst>
            </a:cu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16200000" flipV="1">
              <a:off x="11324231" y="1155619"/>
              <a:ext cx="397708" cy="603250"/>
            </a:xfrm>
            <a:custGeom>
              <a:avLst/>
              <a:gdLst>
                <a:gd name="connsiteX0" fmla="*/ 0 w 872888"/>
                <a:gd name="connsiteY0" fmla="*/ 1172814 h 1324014"/>
                <a:gd name="connsiteX1" fmla="*/ 11071 w 872888"/>
                <a:gd name="connsiteY1" fmla="*/ 1115918 h 1324014"/>
                <a:gd name="connsiteX2" fmla="*/ 27823 w 872888"/>
                <a:gd name="connsiteY2" fmla="*/ 1090690 h 1324014"/>
                <a:gd name="connsiteX3" fmla="*/ 21278 w 872888"/>
                <a:gd name="connsiteY3" fmla="*/ 1090690 h 1324014"/>
                <a:gd name="connsiteX4" fmla="*/ 41025 w 872888"/>
                <a:gd name="connsiteY4" fmla="*/ 1070810 h 1324014"/>
                <a:gd name="connsiteX5" fmla="*/ 44285 w 872888"/>
                <a:gd name="connsiteY5" fmla="*/ 1065900 h 1324014"/>
                <a:gd name="connsiteX6" fmla="*/ 285073 w 872888"/>
                <a:gd name="connsiteY6" fmla="*/ 825112 h 1324014"/>
                <a:gd name="connsiteX7" fmla="*/ 447083 w 872888"/>
                <a:gd name="connsiteY7" fmla="*/ 662007 h 1324014"/>
                <a:gd name="connsiteX8" fmla="*/ 285075 w 872888"/>
                <a:gd name="connsiteY8" fmla="*/ 498904 h 1324014"/>
                <a:gd name="connsiteX9" fmla="*/ 44285 w 872888"/>
                <a:gd name="connsiteY9" fmla="*/ 258115 h 1324014"/>
                <a:gd name="connsiteX10" fmla="*/ 41024 w 872888"/>
                <a:gd name="connsiteY10" fmla="*/ 253204 h 1324014"/>
                <a:gd name="connsiteX11" fmla="*/ 21278 w 872888"/>
                <a:gd name="connsiteY11" fmla="*/ 233324 h 1324014"/>
                <a:gd name="connsiteX12" fmla="*/ 27823 w 872888"/>
                <a:gd name="connsiteY12" fmla="*/ 233324 h 1324014"/>
                <a:gd name="connsiteX13" fmla="*/ 11071 w 872888"/>
                <a:gd name="connsiteY13" fmla="*/ 208096 h 1324014"/>
                <a:gd name="connsiteX14" fmla="*/ 0 w 872888"/>
                <a:gd name="connsiteY14" fmla="*/ 151200 h 1324014"/>
                <a:gd name="connsiteX15" fmla="*/ 44285 w 872888"/>
                <a:gd name="connsiteY15" fmla="*/ 44285 h 1324014"/>
                <a:gd name="connsiteX16" fmla="*/ 258114 w 872888"/>
                <a:gd name="connsiteY16" fmla="*/ 44285 h 1324014"/>
                <a:gd name="connsiteX17" fmla="*/ 723463 w 872888"/>
                <a:gd name="connsiteY17" fmla="*/ 509634 h 1324014"/>
                <a:gd name="connsiteX18" fmla="*/ 727346 w 872888"/>
                <a:gd name="connsiteY18" fmla="*/ 515481 h 1324014"/>
                <a:gd name="connsiteX19" fmla="*/ 872888 w 872888"/>
                <a:gd name="connsiteY19" fmla="*/ 662007 h 1324014"/>
                <a:gd name="connsiteX20" fmla="*/ 727346 w 872888"/>
                <a:gd name="connsiteY20" fmla="*/ 808533 h 1324014"/>
                <a:gd name="connsiteX21" fmla="*/ 723463 w 872888"/>
                <a:gd name="connsiteY21" fmla="*/ 814381 h 1324014"/>
                <a:gd name="connsiteX22" fmla="*/ 258114 w 872888"/>
                <a:gd name="connsiteY22" fmla="*/ 1279729 h 1324014"/>
                <a:gd name="connsiteX23" fmla="*/ 44285 w 872888"/>
                <a:gd name="connsiteY23" fmla="*/ 1279729 h 1324014"/>
                <a:gd name="connsiteX24" fmla="*/ 0 w 872888"/>
                <a:gd name="connsiteY24" fmla="*/ 1172814 h 13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2888" h="1324014">
                  <a:moveTo>
                    <a:pt x="0" y="1172814"/>
                  </a:moveTo>
                  <a:cubicBezTo>
                    <a:pt x="0" y="1153467"/>
                    <a:pt x="3690" y="1134119"/>
                    <a:pt x="11071" y="1115918"/>
                  </a:cubicBezTo>
                  <a:lnTo>
                    <a:pt x="27823" y="1090690"/>
                  </a:lnTo>
                  <a:lnTo>
                    <a:pt x="21278" y="1090690"/>
                  </a:lnTo>
                  <a:lnTo>
                    <a:pt x="41025" y="1070810"/>
                  </a:lnTo>
                  <a:lnTo>
                    <a:pt x="44285" y="1065900"/>
                  </a:lnTo>
                  <a:lnTo>
                    <a:pt x="285073" y="825112"/>
                  </a:lnTo>
                  <a:lnTo>
                    <a:pt x="447083" y="662007"/>
                  </a:lnTo>
                  <a:lnTo>
                    <a:pt x="285075" y="498904"/>
                  </a:lnTo>
                  <a:lnTo>
                    <a:pt x="44285" y="258115"/>
                  </a:lnTo>
                  <a:lnTo>
                    <a:pt x="41024" y="253204"/>
                  </a:lnTo>
                  <a:lnTo>
                    <a:pt x="21278" y="233324"/>
                  </a:lnTo>
                  <a:lnTo>
                    <a:pt x="27823" y="233324"/>
                  </a:lnTo>
                  <a:lnTo>
                    <a:pt x="11071" y="208096"/>
                  </a:lnTo>
                  <a:cubicBezTo>
                    <a:pt x="3690" y="189895"/>
                    <a:pt x="0" y="170547"/>
                    <a:pt x="0" y="151200"/>
                  </a:cubicBezTo>
                  <a:cubicBezTo>
                    <a:pt x="0" y="112504"/>
                    <a:pt x="14762" y="73809"/>
                    <a:pt x="44285" y="44285"/>
                  </a:cubicBezTo>
                  <a:cubicBezTo>
                    <a:pt x="103332" y="-14762"/>
                    <a:pt x="199068" y="-14762"/>
                    <a:pt x="258114" y="44285"/>
                  </a:cubicBezTo>
                  <a:lnTo>
                    <a:pt x="723463" y="509634"/>
                  </a:lnTo>
                  <a:lnTo>
                    <a:pt x="727346" y="515481"/>
                  </a:lnTo>
                  <a:lnTo>
                    <a:pt x="872888" y="662007"/>
                  </a:lnTo>
                  <a:lnTo>
                    <a:pt x="727346" y="808533"/>
                  </a:lnTo>
                  <a:lnTo>
                    <a:pt x="723463" y="814381"/>
                  </a:lnTo>
                  <a:lnTo>
                    <a:pt x="258114" y="1279729"/>
                  </a:lnTo>
                  <a:cubicBezTo>
                    <a:pt x="199068" y="1338776"/>
                    <a:pt x="103332" y="1338776"/>
                    <a:pt x="44285" y="1279729"/>
                  </a:cubicBezTo>
                  <a:cubicBezTo>
                    <a:pt x="14762" y="1250205"/>
                    <a:pt x="0" y="1211510"/>
                    <a:pt x="0" y="1172814"/>
                  </a:cubicBezTo>
                  <a:close/>
                </a:path>
              </a:pathLst>
            </a:cu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 rot="5400000">
              <a:off x="11480077" y="1578109"/>
              <a:ext cx="86016" cy="483201"/>
            </a:xfrm>
            <a:prstGeom prst="roundRect">
              <a:avLst>
                <a:gd name="adj" fmla="val 50000"/>
              </a:avLst>
            </a:prstGeom>
            <a:solidFill>
              <a:srgbClr val="FB7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 rot="2700000">
            <a:off x="6209426" y="8233061"/>
            <a:ext cx="501803" cy="755627"/>
            <a:chOff x="7067660" y="6851555"/>
            <a:chExt cx="678661" cy="1021944"/>
          </a:xfrm>
        </p:grpSpPr>
        <p:sp>
          <p:nvSpPr>
            <p:cNvPr id="48" name="圆角矩形 47"/>
            <p:cNvSpPr/>
            <p:nvPr/>
          </p:nvSpPr>
          <p:spPr>
            <a:xfrm rot="98988">
              <a:off x="7067660" y="6851555"/>
              <a:ext cx="678661" cy="1021944"/>
            </a:xfrm>
            <a:prstGeom prst="roundRect">
              <a:avLst>
                <a:gd name="adj" fmla="val 7543"/>
              </a:avLst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rot="20269899">
              <a:off x="7113620" y="7518136"/>
              <a:ext cx="586740" cy="259080"/>
            </a:xfrm>
            <a:prstGeom prst="line">
              <a:avLst/>
            </a:prstGeom>
            <a:ln w="635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20269899">
              <a:off x="7225791" y="7667887"/>
              <a:ext cx="362398" cy="160020"/>
            </a:xfrm>
            <a:prstGeom prst="line">
              <a:avLst/>
            </a:prstGeom>
            <a:ln w="63500">
              <a:solidFill>
                <a:srgbClr val="FB71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5366476" y="536139"/>
            <a:ext cx="708145" cy="708145"/>
            <a:chOff x="5312280" y="392360"/>
            <a:chExt cx="781806" cy="781806"/>
          </a:xfrm>
        </p:grpSpPr>
        <p:sp>
          <p:nvSpPr>
            <p:cNvPr id="56" name="文本框 55"/>
            <p:cNvSpPr txBox="1"/>
            <p:nvPr/>
          </p:nvSpPr>
          <p:spPr>
            <a:xfrm>
              <a:off x="5312280" y="392360"/>
              <a:ext cx="781806" cy="781806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</a:t>
              </a:r>
              <a:r>
                <a:rPr lang="zh-CN" altLang="en-US" b="1" dirty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丨丨丨丨丨丨</a:t>
              </a:r>
              <a:r>
                <a:rPr lang="zh-CN" altLang="en-US" b="1" dirty="0" smtClean="0">
                  <a:solidFill>
                    <a:srgbClr val="FB710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丨</a:t>
              </a:r>
              <a:endParaRPr lang="zh-CN" altLang="en-US" b="1" dirty="0">
                <a:solidFill>
                  <a:srgbClr val="FB710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381706" y="461788"/>
              <a:ext cx="642950" cy="642950"/>
            </a:xfrm>
            <a:prstGeom prst="ellipse">
              <a:avLst/>
            </a:prstGeom>
            <a:noFill/>
            <a:ln w="28575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932884" y="7838479"/>
            <a:ext cx="847738" cy="507945"/>
            <a:chOff x="8474075" y="1757113"/>
            <a:chExt cx="1582147" cy="947987"/>
          </a:xfrm>
        </p:grpSpPr>
        <p:sp>
          <p:nvSpPr>
            <p:cNvPr id="60" name="梯形 59"/>
            <p:cNvSpPr/>
            <p:nvPr/>
          </p:nvSpPr>
          <p:spPr>
            <a:xfrm flipV="1">
              <a:off x="8483600" y="2314575"/>
              <a:ext cx="657225" cy="390525"/>
            </a:xfrm>
            <a:prstGeom prst="trapezoid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梯形 60"/>
            <p:cNvSpPr/>
            <p:nvPr/>
          </p:nvSpPr>
          <p:spPr>
            <a:xfrm flipV="1">
              <a:off x="9386297" y="2314575"/>
              <a:ext cx="657225" cy="390525"/>
            </a:xfrm>
            <a:prstGeom prst="trapezoid">
              <a:avLst/>
            </a:prstGeom>
            <a:noFill/>
            <a:ln w="63500"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9140825" y="2344368"/>
              <a:ext cx="242560" cy="79746"/>
            </a:xfrm>
            <a:prstGeom prst="roundRect">
              <a:avLst/>
            </a:prstGeom>
            <a:solidFill>
              <a:srgbClr val="FB710F"/>
            </a:solidFill>
            <a:ln>
              <a:solidFill>
                <a:srgbClr val="FB71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8474075" y="1757113"/>
              <a:ext cx="468640" cy="544762"/>
              <a:chOff x="8474075" y="1757113"/>
              <a:chExt cx="468640" cy="544762"/>
            </a:xfrm>
          </p:grpSpPr>
          <p:cxnSp>
            <p:nvCxnSpPr>
              <p:cNvPr id="64" name="直接连接符 63"/>
              <p:cNvCxnSpPr/>
              <p:nvPr/>
            </p:nvCxnSpPr>
            <p:spPr>
              <a:xfrm flipV="1">
                <a:off x="8474075" y="1757113"/>
                <a:ext cx="304800" cy="544762"/>
              </a:xfrm>
              <a:prstGeom prst="line">
                <a:avLst/>
              </a:prstGeom>
              <a:ln w="63500">
                <a:solidFill>
                  <a:srgbClr val="FB71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 flipV="1">
                <a:off x="8750613" y="1770624"/>
                <a:ext cx="192102" cy="112818"/>
              </a:xfrm>
              <a:prstGeom prst="line">
                <a:avLst/>
              </a:prstGeom>
              <a:ln w="63500">
                <a:solidFill>
                  <a:srgbClr val="FB71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 flipH="1">
              <a:off x="9587582" y="1757113"/>
              <a:ext cx="468640" cy="544762"/>
              <a:chOff x="8474075" y="1757113"/>
              <a:chExt cx="468640" cy="544762"/>
            </a:xfrm>
          </p:grpSpPr>
          <p:cxnSp>
            <p:nvCxnSpPr>
              <p:cNvPr id="72" name="直接连接符 71"/>
              <p:cNvCxnSpPr/>
              <p:nvPr/>
            </p:nvCxnSpPr>
            <p:spPr>
              <a:xfrm flipV="1">
                <a:off x="8474075" y="1757113"/>
                <a:ext cx="304800" cy="544762"/>
              </a:xfrm>
              <a:prstGeom prst="line">
                <a:avLst/>
              </a:prstGeom>
              <a:ln w="63500">
                <a:solidFill>
                  <a:srgbClr val="FB71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 flipV="1">
                <a:off x="8750613" y="1770624"/>
                <a:ext cx="192102" cy="112818"/>
              </a:xfrm>
              <a:prstGeom prst="line">
                <a:avLst/>
              </a:prstGeom>
              <a:ln w="63500">
                <a:solidFill>
                  <a:srgbClr val="FB71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组合 66"/>
          <p:cNvGrpSpPr/>
          <p:nvPr/>
        </p:nvGrpSpPr>
        <p:grpSpPr>
          <a:xfrm>
            <a:off x="2312105" y="2249546"/>
            <a:ext cx="10800000" cy="100100"/>
            <a:chOff x="2793221" y="3464518"/>
            <a:chExt cx="11989577" cy="76882"/>
          </a:xfrm>
        </p:grpSpPr>
        <p:sp>
          <p:nvSpPr>
            <p:cNvPr id="68" name="矩形 67"/>
            <p:cNvSpPr/>
            <p:nvPr/>
          </p:nvSpPr>
          <p:spPr>
            <a:xfrm>
              <a:off x="2793221" y="3495681"/>
              <a:ext cx="1198957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6F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2793221" y="3464518"/>
              <a:ext cx="11989577" cy="10800"/>
            </a:xfrm>
            <a:prstGeom prst="rect">
              <a:avLst/>
            </a:prstGeom>
            <a:solidFill>
              <a:srgbClr val="FE7C06"/>
            </a:solidFill>
            <a:ln>
              <a:solidFill>
                <a:srgbClr val="F6F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矩形 75"/>
          <p:cNvSpPr/>
          <p:nvPr/>
        </p:nvSpPr>
        <p:spPr>
          <a:xfrm>
            <a:off x="2190612" y="2338302"/>
            <a:ext cx="12159549" cy="590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Tx/>
              <a:buSzPct val="100000"/>
              <a:buFontTx/>
              <a:buAutoNum type="arabicPeriod"/>
              <a:defRPr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移动购物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ClrTx/>
              <a:buSzPct val="100000"/>
              <a:buFontTx/>
              <a:buAutoNum type="arabicPeriod"/>
              <a:defRPr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平台化（阿里巴巴、京东）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ClrTx/>
              <a:buSzPct val="100000"/>
              <a:buFontTx/>
              <a:buAutoNum type="arabicPeriod"/>
              <a:defRPr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电子商务将向三四五线城市渗透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ClrTx/>
              <a:buSzPct val="100000"/>
              <a:buFontTx/>
              <a:buAutoNum type="arabicPeriod"/>
              <a:defRPr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物联网【联华合并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/VR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ClrTx/>
              <a:buSzPct val="100000"/>
              <a:buFontTx/>
              <a:buAutoNum type="arabicPeriod"/>
              <a:defRPr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社交购物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内容化、群体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ClrTx/>
              <a:buSzPct val="100000"/>
              <a:buFontTx/>
              <a:buAutoNum type="arabicPeriod"/>
              <a:defRPr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O2O【美团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滴滴】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ClrTx/>
              <a:buSzPct val="100000"/>
              <a:buFontTx/>
              <a:buAutoNum type="arabicPeriod"/>
              <a:defRPr/>
            </a:pP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大数据的应用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00275" y="1133475"/>
            <a:ext cx="119659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为什么做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未来电子商务的发展前景趋势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973" y="152400"/>
            <a:ext cx="14577907" cy="7593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" y="94827"/>
            <a:ext cx="12314767" cy="5232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73" y="5060527"/>
            <a:ext cx="9079653" cy="273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27" y="4292600"/>
            <a:ext cx="4775200" cy="3498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9900" y="40640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承接页在无线端的实现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6787" y="897467"/>
            <a:ext cx="8434493" cy="45508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995680"/>
            <a:ext cx="2780453" cy="481245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9300" y="6705600"/>
            <a:ext cx="74231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其他活动单页</a:t>
            </a:r>
            <a:r>
              <a:rPr lang="en-US" altLang="zh-CN" sz="2400"/>
              <a:t>——</a:t>
            </a:r>
            <a:r>
              <a:rPr lang="zh-CN" altLang="en-US" sz="2400"/>
              <a:t>无线</a:t>
            </a:r>
            <a:r>
              <a:rPr lang="en-US" altLang="zh-CN" sz="2400"/>
              <a:t>——</a:t>
            </a:r>
            <a:r>
              <a:rPr lang="zh-CN" altLang="en-US" sz="2400"/>
              <a:t>自定义页面设置单独</a:t>
            </a:r>
            <a:r>
              <a:rPr lang="en-US" altLang="zh-CN" sz="2400"/>
              <a:t>H5</a:t>
            </a:r>
            <a:r>
              <a:rPr lang="zh-CN" altLang="en-US" sz="2400"/>
              <a:t>页面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/>
          <p:nvPr/>
        </p:nvSpPr>
        <p:spPr bwMode="auto">
          <a:xfrm>
            <a:off x="1255607" y="432647"/>
            <a:ext cx="12029440" cy="19221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lvl="0" indent="0" algn="l" eaLnBrk="1" latinLnBrk="0" hangingPunct="1">
              <a:lnSpc>
                <a:spcPct val="130000"/>
              </a:lnSpc>
              <a:buNone/>
            </a:pPr>
            <a:r>
              <a:rPr lang="zh-CN" altLang="en-US" sz="533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主图</a:t>
            </a:r>
            <a:r>
              <a:rPr lang="en-US" altLang="zh-CN" sz="533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533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选款</a:t>
            </a:r>
            <a:endParaRPr lang="zh-CN" altLang="en-US" sz="5335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eaLnBrk="1" latinLnBrk="0" hangingPunct="1">
              <a:lnSpc>
                <a:spcPct val="130000"/>
              </a:lnSpc>
              <a:buNone/>
            </a:pPr>
            <a:r>
              <a:rPr lang="zh-CN" altLang="en-US" sz="4265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一张好主图的构成</a:t>
            </a:r>
            <a:endParaRPr lang="zh-CN" altLang="en-US" sz="4265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5607" y="3053080"/>
            <a:ext cx="3538220" cy="2392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7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7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、视觉冲击</a:t>
            </a:r>
            <a:endParaRPr lang="zh-CN" altLang="en-US" sz="373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37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37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、影像情绪</a:t>
            </a:r>
            <a:endParaRPr lang="zh-CN" altLang="en-US" sz="373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37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7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、留有悬念     </a:t>
            </a:r>
            <a:endParaRPr lang="zh-CN" altLang="en-US" sz="373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373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3627" y="3053080"/>
            <a:ext cx="3086100" cy="35043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787" y="3053080"/>
            <a:ext cx="3136900" cy="35297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3053080"/>
            <a:ext cx="3103033" cy="3504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67680" y="482600"/>
            <a:ext cx="50596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着眼点在哪里</a:t>
            </a:r>
            <a:endParaRPr lang="zh-CN" altLang="en-US" sz="6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3547" y="2319020"/>
            <a:ext cx="11148907" cy="5688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1508" y="1086273"/>
            <a:ext cx="11593407" cy="6971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67680" y="482600"/>
            <a:ext cx="424688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提升点击率</a:t>
            </a:r>
            <a:endParaRPr lang="zh-CN" altLang="en-US" sz="6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要看要观察</a:t>
            </a:r>
            <a:endParaRPr lang="zh-CN" altLang="en-US" sz="6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99347" y="3218180"/>
            <a:ext cx="3842173" cy="3368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4513" y="4472093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图片很重要</a:t>
            </a:r>
            <a:endParaRPr lang="zh-CN" altLang="en-US" sz="48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 184"/>
          <p:cNvSpPr/>
          <p:nvPr/>
        </p:nvSpPr>
        <p:spPr>
          <a:xfrm>
            <a:off x="5930900" y="3218180"/>
            <a:ext cx="3842173" cy="3368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7" name=" 184"/>
          <p:cNvSpPr/>
          <p:nvPr/>
        </p:nvSpPr>
        <p:spPr>
          <a:xfrm>
            <a:off x="11163300" y="3218180"/>
            <a:ext cx="3842173" cy="3368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6067" y="4472093"/>
            <a:ext cx="32308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环境更重要</a:t>
            </a:r>
            <a:endParaRPr lang="zh-CN" altLang="en-US" sz="48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800"/>
          </a:p>
        </p:txBody>
      </p:sp>
      <p:sp>
        <p:nvSpPr>
          <p:cNvPr id="12" name="文本框 11"/>
          <p:cNvSpPr txBox="1"/>
          <p:nvPr/>
        </p:nvSpPr>
        <p:spPr>
          <a:xfrm>
            <a:off x="11438467" y="4472093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卖点是王道</a:t>
            </a:r>
            <a:endParaRPr lang="zh-CN" altLang="en-US" sz="48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16787" y="312420"/>
            <a:ext cx="5872480" cy="16510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宝贝卖点如何找</a:t>
            </a:r>
            <a:endParaRPr lang="zh-CN" altLang="en-US" sz="6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7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非标比标类更多</a:t>
            </a:r>
            <a:endParaRPr lang="zh-CN" altLang="en-US" sz="373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620" y="2202180"/>
            <a:ext cx="14140180" cy="5400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78549" y="10160"/>
            <a:ext cx="814895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宝贝卖点如何找</a:t>
            </a:r>
            <a:endParaRPr lang="zh-CN" altLang="en-US" sz="6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利益诱导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款式吸引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材料功能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概念诱导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情感归属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创意吸引</a:t>
            </a:r>
            <a:endParaRPr lang="zh-CN" altLang="en-US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153" y="1780540"/>
            <a:ext cx="2882900" cy="289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847" y="1780540"/>
            <a:ext cx="2791460" cy="289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220" y="1780540"/>
            <a:ext cx="2921000" cy="290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453" y="4870873"/>
            <a:ext cx="2895600" cy="288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953" y="4820073"/>
            <a:ext cx="2946400" cy="2933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4693" y="4870873"/>
            <a:ext cx="2901527" cy="2750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23187" y="312420"/>
            <a:ext cx="5059680" cy="16510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车图创意优化</a:t>
            </a:r>
            <a:endParaRPr lang="zh-CN" altLang="en-US" sz="6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7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提高点击率</a:t>
            </a:r>
            <a:endParaRPr lang="zh-CN" altLang="en-US" sz="373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427" y="2412153"/>
            <a:ext cx="11032913" cy="5339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94335" y="1721635"/>
            <a:ext cx="76363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636362"/>
              </a:buClr>
              <a:buFont typeface="Microsoft Sans Serif" panose="020B0604020202020204" charset="0"/>
              <a:buNone/>
              <a:defRPr/>
            </a:pPr>
            <a:r>
              <a:rPr lang="zh-CN" altLang="en-US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店铺为何要设计？</a:t>
            </a:r>
            <a:endParaRPr lang="en-US" altLang="zh-CN" sz="6600" dirty="0" smtClean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494465" y="3619783"/>
            <a:ext cx="10260962" cy="857989"/>
            <a:chOff x="3753213" y="4210968"/>
            <a:chExt cx="10260962" cy="857989"/>
          </a:xfrm>
        </p:grpSpPr>
        <p:sp>
          <p:nvSpPr>
            <p:cNvPr id="6" name="矩形 5"/>
            <p:cNvSpPr/>
            <p:nvPr/>
          </p:nvSpPr>
          <p:spPr>
            <a:xfrm>
              <a:off x="3753213" y="4210968"/>
              <a:ext cx="8452039" cy="857989"/>
            </a:xfrm>
            <a:prstGeom prst="rect">
              <a:avLst/>
            </a:prstGeom>
            <a:solidFill>
              <a:srgbClr val="F5F5F5"/>
            </a:solidFill>
            <a:ln w="25400">
              <a:solidFill>
                <a:srgbClr val="FE7C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2205253" y="4210968"/>
              <a:ext cx="1808922" cy="857989"/>
            </a:xfrm>
            <a:prstGeom prst="rect">
              <a:avLst/>
            </a:prstGeom>
            <a:solidFill>
              <a:srgbClr val="FE7C06"/>
            </a:solidFill>
            <a:ln w="25400">
              <a:solidFill>
                <a:srgbClr val="FE7C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679189" y="3665649"/>
            <a:ext cx="3383280" cy="811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l">
              <a:lnSpc>
                <a:spcPct val="130000"/>
              </a:lnSpc>
              <a:spcBef>
                <a:spcPct val="20000"/>
              </a:spcBef>
              <a:buNone/>
            </a:pPr>
            <a:r>
              <a:rPr lang="zh-CN" altLang="en-US" sz="3600" dirty="0">
                <a:solidFill>
                  <a:srgbClr val="595959"/>
                </a:solidFill>
                <a:sym typeface="+mn-ea"/>
              </a:rPr>
              <a:t>好看？</a:t>
            </a:r>
            <a:r>
              <a:rPr lang="zh-CN" sz="3600" dirty="0">
                <a:solidFill>
                  <a:srgbClr val="595959"/>
                </a:solidFill>
                <a:sym typeface="+mn-ea"/>
              </a:rPr>
              <a:t>高大上</a:t>
            </a:r>
            <a:r>
              <a:rPr lang="zh-CN" altLang="en-US" sz="3600" dirty="0">
                <a:solidFill>
                  <a:srgbClr val="595959"/>
                </a:solidFill>
                <a:sym typeface="+mn-ea"/>
              </a:rPr>
              <a:t>？</a:t>
            </a:r>
            <a:endParaRPr lang="zh-CN" altLang="en-US" sz="3600" dirty="0">
              <a:solidFill>
                <a:srgbClr val="FE7C06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165497" y="3755754"/>
            <a:ext cx="1172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 索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75984" y="4644933"/>
            <a:ext cx="8254925" cy="219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lnSpc>
                <a:spcPct val="130000"/>
              </a:lnSpc>
              <a:spcBef>
                <a:spcPct val="20000"/>
              </a:spcBef>
              <a:buNone/>
            </a:pPr>
            <a:r>
              <a:rPr lang="zh-CN" altLang="en-US" sz="3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提升品牌价值</a:t>
            </a:r>
            <a:r>
              <a:rPr lang="en-US" altLang="zh-CN" sz="3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卖货！</a:t>
            </a:r>
            <a:endParaRPr lang="zh-CN" altLang="en-US" sz="3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algn="l">
              <a:lnSpc>
                <a:spcPct val="130000"/>
              </a:lnSpc>
              <a:spcBef>
                <a:spcPct val="20000"/>
              </a:spcBef>
              <a:buNone/>
            </a:pPr>
            <a:r>
              <a:rPr lang="zh-CN" altLang="en-US" sz="3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产生不了价值的设计都是耍流氓！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975985" y="1162685"/>
            <a:ext cx="50596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广告图片设计</a:t>
            </a:r>
            <a:endParaRPr lang="zh-CN" altLang="en-US" sz="6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促销型设计的共同标准</a:t>
            </a:r>
            <a:endParaRPr lang="zh-CN" altLang="en-US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8777" y="3708188"/>
            <a:ext cx="13819293" cy="2337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62050" y="349673"/>
            <a:ext cx="1474470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钻展图片设计</a:t>
            </a:r>
            <a:endParaRPr lang="zh-CN" altLang="en-US" sz="6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主题不宜超过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个字，轮播的特效，给买家看的时间只有2-3秒的时间，过多的文字跟创意会对买家造成干扰</a:t>
            </a:r>
            <a:endParaRPr lang="zh-CN" altLang="en-US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773" y="2005753"/>
            <a:ext cx="13942907" cy="35043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73" y="4738793"/>
            <a:ext cx="13930207" cy="303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04560" y="349673"/>
            <a:ext cx="50596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6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钻展图片设计</a:t>
            </a:r>
            <a:endParaRPr lang="zh-CN" altLang="en-US" sz="6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无线高于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PC/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落地页必须符合规范</a:t>
            </a:r>
            <a:endParaRPr lang="zh-CN" altLang="en-US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667" y="2026920"/>
            <a:ext cx="14817513" cy="2627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" y="5013113"/>
            <a:ext cx="14650720" cy="2670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FEA91B"/>
            </a:gs>
            <a:gs pos="56000">
              <a:srgbClr val="FE9017"/>
            </a:gs>
            <a:gs pos="100000">
              <a:srgbClr val="FE7B1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8707" y="481753"/>
            <a:ext cx="3436620" cy="748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宝贝描述优化</a:t>
            </a:r>
            <a:endParaRPr lang="zh-CN" altLang="en-US" sz="42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707" y="1463887"/>
            <a:ext cx="13909040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42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</a:t>
            </a:r>
            <a:r>
              <a:rPr lang="en-US" altLang="zh-CN" sz="42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42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说服</a:t>
            </a:r>
            <a:r>
              <a:rPr lang="en-US" altLang="zh-CN" sz="42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426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售货员</a:t>
            </a:r>
            <a:endParaRPr lang="zh-CN" altLang="en-US" sz="426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0900" y="3558540"/>
            <a:ext cx="6471920" cy="2392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7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品质定位：服务承诺</a:t>
            </a:r>
            <a:r>
              <a:rPr lang="en-US" altLang="zh-CN" sz="37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7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资质展现</a:t>
            </a:r>
            <a:endParaRPr lang="zh-CN" altLang="en-US" sz="37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7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排名定位：销量评价</a:t>
            </a:r>
            <a:endParaRPr lang="zh-CN" altLang="en-US" sz="37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7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功能定位：关联营销</a:t>
            </a:r>
            <a:endParaRPr lang="zh-CN" altLang="en-US" sz="37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7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群体定位：节点营销       </a:t>
            </a:r>
            <a:endParaRPr lang="zh-CN" altLang="en-US" sz="37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72233" y="3218180"/>
            <a:ext cx="2217420" cy="33769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3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讲卖点</a:t>
            </a:r>
            <a:endParaRPr lang="zh-CN" altLang="en-US" sz="53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3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说重点</a:t>
            </a:r>
            <a:endParaRPr lang="zh-CN" altLang="en-US" sz="53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3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找差异</a:t>
            </a:r>
            <a:endParaRPr lang="zh-CN" altLang="en-US" sz="53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33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再共性</a:t>
            </a:r>
            <a:endParaRPr lang="zh-CN" altLang="en-US" sz="53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01142" y="312420"/>
            <a:ext cx="730377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案例解析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利用数据发掘客户需求，找到详情页存在的问题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473" y="444500"/>
            <a:ext cx="2845647" cy="72754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80840" y="3728720"/>
            <a:ext cx="1169585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大家第一反应是内容太杂，没有任何引起我兴趣的内容。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究竟问题出在哪儿，究竟客户需求和卖点是什么，太多网上的经验和意见都是主观的个人经验主义。在数据时代，个人经验主义已经慢慢受到质疑，用数据说话才是真正客观公正、值得信赖的。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87957" y="312420"/>
            <a:ext cx="493014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案例解析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先搞清楚买家关心的点对阵下药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13" y="2151380"/>
            <a:ext cx="6493087" cy="5629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640" y="1583267"/>
            <a:ext cx="8089053" cy="427905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55747" y="5862320"/>
            <a:ext cx="8085667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问题：1.宣传重点不清楚，详情页前几屏是客户关心的重点，应该放客户最关心的内容。2.产品卖点把握出现问题，现有详情页展示的产品卖点并不是客户的核心诉求点。3.版块内容分散，海尔的详情页吧对服务介绍的内容分成了3块，放在不同的位置介绍，这就出现了内容太乱的问题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87957" y="312420"/>
            <a:ext cx="493014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案例解析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先搞清楚买家关心的点对阵下药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207" y="2211493"/>
            <a:ext cx="11002433" cy="47210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78640" y="2849033"/>
            <a:ext cx="4012353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针对服务：</a:t>
            </a:r>
            <a:r>
              <a:rPr lang="zh-CN" altLang="en-US" sz="2400"/>
              <a:t>客户最关注的是装机服务、售前售后服务、物流体系；</a:t>
            </a:r>
            <a:endParaRPr lang="zh-CN" altLang="en-US" sz="2400"/>
          </a:p>
          <a:p>
            <a:r>
              <a:rPr lang="zh-CN" altLang="en-US" sz="2400" b="1"/>
              <a:t>针对质量：</a:t>
            </a:r>
            <a:r>
              <a:rPr lang="zh-CN" altLang="en-US" sz="2400"/>
              <a:t>客户对空调的质量、材质、做工也有一定关注；</a:t>
            </a:r>
            <a:endParaRPr lang="zh-CN" altLang="en-US" sz="2400"/>
          </a:p>
          <a:p>
            <a:r>
              <a:rPr lang="zh-CN" altLang="en-US" sz="2400" b="1"/>
              <a:t>针对功能：</a:t>
            </a:r>
            <a:r>
              <a:rPr lang="zh-CN" altLang="en-US" sz="2400"/>
              <a:t>空调制冷制热、静音以及耗电少的功能最符合客户核心诉求。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2507" y="312420"/>
            <a:ext cx="832104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案例解析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将原先杂乱的内容改成了用户最关心的服务体系和品牌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2220" y="1823720"/>
            <a:ext cx="9857740" cy="5800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918412" y="312420"/>
            <a:ext cx="526923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案例解析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牢牢抓住客户关心的点，设计突出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53" y="2356273"/>
            <a:ext cx="8127153" cy="44314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507" y="2356273"/>
            <a:ext cx="8025553" cy="4228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31597" y="539327"/>
            <a:ext cx="764286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案例总结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谁能率先掌握和利用大数据，谁就能率先掌握市场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7793" y="2385060"/>
            <a:ext cx="14374495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1)或许我们无法直观的判断详情页好或不好，但是让客户在页面停留的时间平均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  超过100秒，仍然没有下单的详情页，一定不够好。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2)详情页模仿抄袭可以让你卖货，但真正好的详情页，是对产品负责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    可以让你以更快的速度卖更多的货。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3)不管是详情页也好，还是选品以及搭售，找到客户的痛点才是根本。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4)如果你没有数据分析挖掘能力，找专业的服务商咨询合作是最优的解决方法。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90664" y="1112381"/>
            <a:ext cx="11079480" cy="1660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店铺需要定位，定位创造价值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定位为何如此重要？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90518" y="2955628"/>
            <a:ext cx="12851800" cy="2945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l">
              <a:lnSpc>
                <a:spcPct val="130000"/>
              </a:lnSpc>
              <a:spcBef>
                <a:spcPct val="20000"/>
              </a:spcBef>
              <a:buNone/>
            </a:pP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、顺应电商变化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algn="l">
              <a:lnSpc>
                <a:spcPct val="130000"/>
              </a:lnSpc>
              <a:spcBef>
                <a:spcPct val="20000"/>
              </a:spcBef>
              <a:buNone/>
            </a:pPr>
            <a:r>
              <a:rPr lang="zh-CN" altLang="en-US" sz="32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公平：千人千面，流量粉末化，把流量机会均分</a:t>
            </a:r>
            <a:endParaRPr lang="zh-CN" altLang="en-US" sz="320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algn="l">
              <a:lnSpc>
                <a:spcPct val="130000"/>
              </a:lnSpc>
              <a:spcBef>
                <a:spcPct val="20000"/>
              </a:spcBef>
              <a:buNone/>
            </a:pPr>
            <a:r>
              <a:rPr lang="zh-CN" altLang="en-US" sz="32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公正：搜索个性化，垂直化，合适的流量给合适的商品，人群精准分配</a:t>
            </a:r>
            <a:endParaRPr lang="zh-CN" altLang="en-US" sz="320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algn="l">
              <a:lnSpc>
                <a:spcPct val="130000"/>
              </a:lnSpc>
              <a:spcBef>
                <a:spcPct val="20000"/>
              </a:spcBef>
              <a:buNone/>
            </a:pPr>
            <a:r>
              <a:rPr lang="zh-CN" altLang="en-US" sz="32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公开：购物场景化</a:t>
            </a:r>
            <a:r>
              <a:rPr lang="en-US" altLang="zh-CN" sz="32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2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流量向内容过渡【话题性、趣味性、传播性</a:t>
            </a:r>
            <a:r>
              <a:rPr lang="en-US" altLang="zh-CN" sz="32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</a:t>
            </a:r>
            <a:r>
              <a:rPr lang="zh-CN" altLang="en-US" sz="320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endParaRPr lang="zh-CN" altLang="en-US" sz="3200" dirty="0">
              <a:ln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3635" y="6089650"/>
            <a:ext cx="1032129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、抢占买家心智</a:t>
            </a:r>
            <a:endParaRPr lang="zh-CN" altLang="en-US" sz="3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形成记忆点，互联网时代抢占心智的本质就是抢占关键词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品牌新高度：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化   社会跨度升级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消费需求升级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信息渠道升级   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例如：三只松鼠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价格成次要，喜爱，萌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" y="389467"/>
            <a:ext cx="3470487" cy="7023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653" y="389467"/>
            <a:ext cx="4381500" cy="7190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07" y="388620"/>
            <a:ext cx="3429000" cy="7023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4660" y="388620"/>
            <a:ext cx="4080933" cy="7191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96592" y="539327"/>
            <a:ext cx="391287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关于广告法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页面设计底线，不能触碰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847" y="2292773"/>
            <a:ext cx="9117753" cy="45584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3530600"/>
            <a:ext cx="6031653" cy="208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96592" y="539327"/>
            <a:ext cx="391287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关于广告法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页面设计底线，不能触碰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627" y="2932007"/>
            <a:ext cx="7993380" cy="28481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932007"/>
            <a:ext cx="7597987" cy="3016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96592" y="539327"/>
            <a:ext cx="391287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关于广告法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页面设计底线，不能触碰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587" y="2169160"/>
            <a:ext cx="5980853" cy="193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053" y="2169160"/>
            <a:ext cx="5663353" cy="191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13" y="5107940"/>
            <a:ext cx="7047653" cy="191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96592" y="539327"/>
            <a:ext cx="391287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关于广告法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页面设计底线，不能触碰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213" y="2858347"/>
            <a:ext cx="6450753" cy="34281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3" y="3130127"/>
            <a:ext cx="6526953" cy="288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96592" y="539327"/>
            <a:ext cx="3912870" cy="12401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关于广告法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页面设计底线，不能触碰</a:t>
            </a:r>
            <a:endParaRPr lang="zh-CN" altLang="en-US" sz="2665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73" y="2391833"/>
            <a:ext cx="8279553" cy="322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780" y="2185247"/>
            <a:ext cx="8063653" cy="4469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0">
              <a:srgbClr val="FEA91B"/>
            </a:gs>
            <a:gs pos="56000">
              <a:srgbClr val="FE9017"/>
            </a:gs>
            <a:gs pos="100000">
              <a:srgbClr val="FE7B1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 bwMode="auto">
          <a:xfrm>
            <a:off x="1526540" y="1393613"/>
            <a:ext cx="13478933" cy="16002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lvl="0" indent="0" algn="l" eaLnBrk="1" latinLnBrk="0" hangingPunct="1">
              <a:lnSpc>
                <a:spcPct val="130000"/>
              </a:lnSpc>
              <a:buNone/>
            </a:pPr>
            <a:r>
              <a:rPr 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谢谢！</a:t>
            </a:r>
            <a:endParaRPr lang="zh-CN" sz="53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Rectangle 8"/>
          <p:cNvSpPr/>
          <p:nvPr/>
        </p:nvSpPr>
        <p:spPr bwMode="auto">
          <a:xfrm>
            <a:off x="1526117" y="3241993"/>
            <a:ext cx="7097183" cy="61531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/>
          <a:p>
            <a:pPr>
              <a:buClr>
                <a:srgbClr val="F5F5F5"/>
              </a:buClr>
              <a:buFont typeface="Microsoft Sans Serif" panose="020B0604020202020204" charset="0"/>
              <a:buNone/>
              <a:defRPr/>
            </a:pPr>
            <a:r>
              <a:rPr lang="en-US" altLang="zh-CN" sz="40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THANK YOU</a:t>
            </a:r>
            <a:endParaRPr lang="en-US" altLang="zh-CN" sz="4000">
              <a:solidFill>
                <a:srgbClr val="FFFFFF"/>
              </a:solidFill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1589617" y="4224867"/>
            <a:ext cx="865716" cy="0"/>
          </a:xfrm>
          <a:prstGeom prst="lin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Rectangle 10"/>
          <p:cNvSpPr/>
          <p:nvPr/>
        </p:nvSpPr>
        <p:spPr bwMode="auto">
          <a:xfrm>
            <a:off x="1526540" y="4592320"/>
            <a:ext cx="5537200" cy="14382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charset="0"/>
              <a:buNone/>
              <a:defRPr/>
            </a:pPr>
            <a:r>
              <a:rPr lang="zh-CN" altLang="en-US" sz="2400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卢京生</a:t>
            </a:r>
            <a:endParaRPr lang="zh-CN" altLang="en-US" sz="2400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charset="0"/>
              <a:buNone/>
              <a:defRPr/>
            </a:pPr>
            <a:r>
              <a:rPr lang="en-US" altLang="zh-CN" sz="2400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QQ</a:t>
            </a:r>
            <a:r>
              <a:rPr lang="zh-CN" altLang="en-US" sz="2400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1905448183</a:t>
            </a:r>
            <a:endParaRPr lang="en-US" altLang="zh-CN" sz="2400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rgbClr val="F5F5F5"/>
              </a:buClr>
              <a:buFont typeface="Microsoft Sans Serif" panose="020B0604020202020204" charset="0"/>
              <a:buNone/>
              <a:defRPr/>
            </a:pPr>
            <a:r>
              <a:rPr lang="zh-CN" altLang="en-US" sz="2400" dirty="0" smtClean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邮箱</a:t>
            </a:r>
            <a:r>
              <a:rPr lang="zh-CN" altLang="en-US" sz="2400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sz="2400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15215532489</a:t>
            </a:r>
            <a:endParaRPr lang="en-US" sz="2400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32243" y="1783398"/>
            <a:ext cx="8477250" cy="12001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p>
            <a:pPr marL="0" algn="l">
              <a:lnSpc>
                <a:spcPct val="130000"/>
              </a:lnSpc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、距离定位：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algn="l">
              <a:lnSpc>
                <a:spcPct val="130000"/>
              </a:lnSpc>
              <a:buNone/>
            </a:pPr>
            <a:r>
              <a:rPr 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空间【例如：源自、进口、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国工艺、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特产。。。。】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algn="l"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时间【专注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年、始于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年、年代感】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432243" y="959485"/>
            <a:ext cx="5600700" cy="73850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charset="0"/>
              <a:buNone/>
              <a:defRPr/>
            </a:pPr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如何给一个店铺定位</a:t>
            </a:r>
            <a:endParaRPr lang="zh-CN" altLang="en-US" sz="4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505" y="3392805"/>
            <a:ext cx="7949565" cy="52762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3392170"/>
            <a:ext cx="5494020" cy="52768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/>
          <p:nvPr/>
        </p:nvSpPr>
        <p:spPr bwMode="auto">
          <a:xfrm>
            <a:off x="1899285" y="1428750"/>
            <a:ext cx="12947650" cy="590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charset="0"/>
              <a:buNone/>
              <a:defRPr/>
            </a:pP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2、品质定位【例如：海底捞、乐百氏、手工、老师傅制作】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Rectangle 13"/>
          <p:cNvSpPr/>
          <p:nvPr/>
        </p:nvSpPr>
        <p:spPr bwMode="auto">
          <a:xfrm>
            <a:off x="1895475" y="4864735"/>
            <a:ext cx="12465050" cy="590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charset="0"/>
              <a:buNone/>
              <a:defRPr/>
            </a:pPr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、排名定位【例如：三只松鼠、蒙牛、肥西</a:t>
            </a:r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肥东老母鸡、香飘飘】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6103620"/>
            <a:ext cx="8547735" cy="1619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7925435"/>
            <a:ext cx="8239125" cy="882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0" y="7299325"/>
            <a:ext cx="4314825" cy="1508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265" y="2150745"/>
            <a:ext cx="5154295" cy="25634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/>
          <p:nvPr/>
        </p:nvSpPr>
        <p:spPr bwMode="auto">
          <a:xfrm>
            <a:off x="934720" y="1562947"/>
            <a:ext cx="14671887" cy="590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charset="0"/>
              <a:buNone/>
              <a:defRPr/>
            </a:pP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、功能定位【海飞丝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飘柔、佳洁士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高露洁、绿箭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益达、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OPPOvsVIVO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endParaRPr lang="zh-CN" altLang="en-US" sz="3200" dirty="0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2766060"/>
            <a:ext cx="6496473" cy="3187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993" y="2766060"/>
            <a:ext cx="8064500" cy="28134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4720" y="6815667"/>
            <a:ext cx="6110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、群体定位【星巴克、脑白金】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/>
          <p:nvPr/>
        </p:nvSpPr>
        <p:spPr bwMode="auto">
          <a:xfrm>
            <a:off x="934720" y="714587"/>
            <a:ext cx="14671887" cy="1181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charset="0"/>
              <a:buNone/>
              <a:defRPr/>
            </a:pP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、高端定位【例如：</a:t>
            </a:r>
            <a:r>
              <a:rPr 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LV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、苹果、宝马、奔驰】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Clr>
                <a:srgbClr val="636362"/>
              </a:buClr>
              <a:buFont typeface="Microsoft Sans Serif" panose="020B0604020202020204" charset="0"/>
              <a:buNone/>
              <a:defRPr/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反高端【凡客、众泰】</a:t>
            </a:r>
            <a:endParaRPr lang="zh-CN" altLang="en-US" sz="3200" dirty="0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4720" y="2346113"/>
            <a:ext cx="9361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、特型定位【小黑瓶、好时、奥利奥、蓝瓶时代】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7" y="3469640"/>
            <a:ext cx="4800600" cy="2203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907" y="3197860"/>
            <a:ext cx="1345353" cy="247565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5427" y="6362700"/>
            <a:ext cx="77362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、群体定位【七匹狼、金利来、江小白】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633" y="4650740"/>
            <a:ext cx="5748867" cy="3001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2471</Words>
  <Application>WPS 演示</Application>
  <PresentationFormat>自定义</PresentationFormat>
  <Paragraphs>280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8" baseType="lpstr">
      <vt:lpstr>Arial</vt:lpstr>
      <vt:lpstr>宋体</vt:lpstr>
      <vt:lpstr>Wingdings</vt:lpstr>
      <vt:lpstr>方正正中黑简体</vt:lpstr>
      <vt:lpstr>微软雅黑</vt:lpstr>
      <vt:lpstr>Microsoft Sans Serif</vt:lpstr>
      <vt:lpstr>微软雅黑 Light</vt:lpstr>
      <vt:lpstr>方正粗宋简体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keywords>ppt</cp:keywords>
  <cp:lastModifiedBy>灵墨</cp:lastModifiedBy>
  <cp:revision>290</cp:revision>
  <dcterms:created xsi:type="dcterms:W3CDTF">2014-07-24T16:33:00Z</dcterms:created>
  <dcterms:modified xsi:type="dcterms:W3CDTF">2017-08-12T00:23:17Z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